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sldIdLst>
    <p:sldId id="262" r:id="rId3"/>
    <p:sldId id="273" r:id="rId4"/>
    <p:sldId id="271" r:id="rId5"/>
    <p:sldId id="277" r:id="rId6"/>
    <p:sldId id="279" r:id="rId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IANCARLO SORRENTINO" initials="GS" lastIdx="1" clrIdx="0">
    <p:extLst>
      <p:ext uri="{19B8F6BF-5375-455C-9EA6-DF929625EA0E}">
        <p15:presenceInfo xmlns:p15="http://schemas.microsoft.com/office/powerpoint/2012/main" userId="S::g.sorrentino83@studenti.unisa.it::7df23dfb-35a3-4b43-9121-fe9fd2ca31e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D4D3"/>
    <a:srgbClr val="FF9C25"/>
    <a:srgbClr val="EB9E45"/>
    <a:srgbClr val="FFA034"/>
    <a:srgbClr val="FEAB43"/>
    <a:srgbClr val="E59A43"/>
    <a:srgbClr val="FF9B25"/>
    <a:srgbClr val="FFA132"/>
    <a:srgbClr val="FFA945"/>
    <a:srgbClr val="FF8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59"/>
    <p:restoredTop sz="96327"/>
  </p:normalViewPr>
  <p:slideViewPr>
    <p:cSldViewPr snapToGrid="0" snapToObjects="1">
      <p:cViewPr varScale="1">
        <p:scale>
          <a:sx n="111" d="100"/>
          <a:sy n="111" d="100"/>
        </p:scale>
        <p:origin x="10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B421AFE-E287-9041-AF3C-563EE392B1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7768F44-CA13-4D48-BCB6-CFC5D3BB95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B697801-EC74-A446-BB11-C8AB74BA7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5C154-B1D3-0142-A1B5-84AED41159CE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F30E186-0793-4C44-AD0D-BA7E59835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A513E38-5CD3-304D-8E8E-DA0ECBCF1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48F3C-8353-E648-A110-FCB1826E96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72622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637F735-6EF9-AC40-B8F0-244B3F17C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4F5C470-1EB3-2B43-9089-12CA537324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B6C5278-1B8C-0244-ADF7-5C7C78A9D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5C154-B1D3-0142-A1B5-84AED41159CE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AA067F3-C88E-BD49-A3E5-31DA2B3CC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CE5324C-EB27-8E45-BCD6-56A5A6C15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48F3C-8353-E648-A110-FCB1826E96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9081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B26DB64D-0268-B546-9E3F-27CF7A38D5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C5CDBCA-E7F2-C248-B33B-7868272B8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B173321-7838-BE4C-8F4B-05CA4D762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5C154-B1D3-0142-A1B5-84AED41159CE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EED4590-D18D-F54F-89E2-28A205500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9B91A7-E934-6749-A742-874536BC6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48F3C-8353-E648-A110-FCB1826E96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42965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DFCD7F-5637-8941-A38E-954160D1EB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029EFE3-4697-8C49-84AC-1F1B9B846B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4EC707B-8CBD-C343-AF46-447CAFE0C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F71A-4564-4140-B655-81A9D5A6B35B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3CA1AE9-A66D-0E4C-B6EC-1B87E3F3E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F504563-9EC4-E146-9B9A-A87365D38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E632C-79E7-0048-B612-0DB422FCFB9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1903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BE1C71-820C-5A4D-8E18-8A6A32075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51DF1CC-75DF-2042-B5C6-E1D9D0322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9AB45C5-08EB-9642-B563-D872B1543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F71A-4564-4140-B655-81A9D5A6B35B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BC4ABD2-514C-B441-BF69-8219BA90B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CEE2AB5-827D-064D-831D-5244A51AF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E632C-79E7-0048-B612-0DB422FCFB9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7034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C76F12-69C8-684C-BA7C-DB1B5C5E5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7FE21D6-1DEA-384D-905E-40368549E0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4A7F971-1EC7-2B4F-936B-0809A487B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F71A-4564-4140-B655-81A9D5A6B35B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90DC8C8-C3F9-8440-93ED-EB1DD02B0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67F2201-3268-D146-83F3-91F8A6F7F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E632C-79E7-0048-B612-0DB422FCFB9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592083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654DE1-DB9E-A242-8A8D-1EED4019E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01BE6EE-0973-2C49-B250-0D2E3C4542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8E302B7-ABC7-2246-9962-3ADB2CFB98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E1DEDBC-4672-8342-BE35-33E52790B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F71A-4564-4140-B655-81A9D5A6B35B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ED51C3A-7E65-6B45-BF44-16A39D322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F1100B4-531E-2040-947D-8A907BBB4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E632C-79E7-0048-B612-0DB422FCFB9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84229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B854BB-7D36-714F-85DA-3D19A7BBA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429738B-730D-3448-BC92-60DB0DF175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3BD1F31-1C93-8745-9004-79B6864116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6CD01317-3BC5-CC4D-9BE8-6FBF83A010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3C0328EB-6C88-6E45-B4CB-4F908D4C02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EDF95C2C-C2A3-2441-A5DB-6867ADBCD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F71A-4564-4140-B655-81A9D5A6B35B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79D22149-4ADF-A542-92C1-04F8B5BB1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D87DB36E-AFA0-CA44-B10D-760FC1F79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E632C-79E7-0048-B612-0DB422FCFB9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03956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39DD8F5-2085-894C-BAC1-2840C215D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4F49981-83CA-D041-A4E3-976BBBEA3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F71A-4564-4140-B655-81A9D5A6B35B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3C00DD-DE73-A14D-B1A0-A53536DA3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BA6A635-FE99-7746-B10A-2CFFDACD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E632C-79E7-0048-B612-0DB422FCFB9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95342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24379686-7105-9141-8B29-D5038E541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F71A-4564-4140-B655-81A9D5A6B35B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74827B5-9A7E-F246-9BCF-FDD0472F7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76702E1-B382-0B40-9606-88752A86B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E632C-79E7-0048-B612-0DB422FCFB9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2459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EBA232-0495-6348-98CD-4FD809D05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1099AF8-3088-AD4C-A242-B18DCFCE0A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4F113EC-AF8D-E546-A22F-95EE3C743D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C6FDF89-29CD-AC4E-960F-4C344A7DC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F71A-4564-4140-B655-81A9D5A6B35B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6D8082A-04D5-9D45-B236-4E9CF6573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1F0D36E-801C-3B4F-8322-256F7BD51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E632C-79E7-0048-B612-0DB422FCFB9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20525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BE4A6F-B2E6-5C47-AABF-5D6C6E61E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BD17413-A734-AC49-A781-1FED94DDA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070EE9F-7024-2448-B838-8579C980A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5C154-B1D3-0142-A1B5-84AED41159CE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27DFBBA-2CD7-0C40-82EC-DA80DCED4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FEB9091-3848-A243-9E18-B467EDEF3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48F3C-8353-E648-A110-FCB1826E96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96991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1C1988F-6157-8E4A-ABF0-52802D10F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9CB1A4EF-A665-1344-A05C-5A06B810C4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0A27863-7F4B-2B47-AFBF-0620FD9C4A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5A7E667-972B-1844-8D67-AF5809870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F71A-4564-4140-B655-81A9D5A6B35B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5490DC5-356B-E64C-BC1F-34224EE6C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1799D0D-FE31-7941-BB4F-59150BDEE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E632C-79E7-0048-B612-0DB422FCFB9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06902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B3C70C-712F-9047-8FEA-52408C474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A2082FC-979C-B44B-83A9-E043B8D988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5FDF798-0578-4444-AAD3-8FA096312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F71A-4564-4140-B655-81A9D5A6B35B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A67FCFF-B674-994B-906F-005AE168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48430CA-64D9-D041-96F7-14AD053A1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E632C-79E7-0048-B612-0DB422FCFB9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634280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BB4F545-7125-9745-AB02-2B4E501517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ABDA337-0C3D-BA4C-B1C2-2C9B39DED4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320525F-697A-6244-9062-9532F2D3B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F71A-4564-4140-B655-81A9D5A6B35B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FEAE315-55B3-AC48-9F30-B573CD331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B1B217A-27C6-C947-B75A-2F96A5610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E632C-79E7-0048-B612-0DB422FCFB9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0044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C34A561-A281-B749-ABE0-02BC49F39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31B58A4-EDD2-E443-9FAE-686AC37A5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3034ACD-29A5-BF42-A97F-172B59C4F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5C154-B1D3-0142-A1B5-84AED41159CE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F8289B9-307E-B14E-B90E-4BD1DC2AF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3943D18-79AC-9742-BCC8-A0263D676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48F3C-8353-E648-A110-FCB1826E96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937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A03BDE-813B-B047-A796-348BEA7A9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DB4EC69-1DA3-724F-8D7B-E54A7C6A1F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68F1A7D-0685-B84E-A0EB-5F8AE00EF6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FC791F3-C084-F443-B12A-457661C02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5C154-B1D3-0142-A1B5-84AED41159CE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0A27B2B-99C9-104E-A310-76DEACADE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370A4FA-2F5B-4442-890A-04DBCC646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48F3C-8353-E648-A110-FCB1826E96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312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D226762-9DA2-5B40-ADC3-FF80CD981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34E369F-BF99-0545-A4A0-84EF28953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BEF2B13-B6CB-874F-96BB-A262EBED16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73CC5469-4F57-2E41-AD84-A1418EF3F0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36FAD5A-16E7-EC41-B670-5DD93DC40C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3B3E5BC-13B1-B94A-8C32-1B137EDF7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5C154-B1D3-0142-A1B5-84AED41159CE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7F847F4C-A8BE-ED44-951E-193A16E84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D4B21B9E-7B3D-684C-A61F-2D2B6547B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48F3C-8353-E648-A110-FCB1826E96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1322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453948-9128-8A4B-9BEA-AD6A487A2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EC9C040-3411-3D47-B8CC-64D233AB7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5C154-B1D3-0142-A1B5-84AED41159CE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B3D2732-3A2A-C443-A355-1EE8644D2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B44E217-3B15-3D40-9735-EB599FCB7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48F3C-8353-E648-A110-FCB1826E96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2326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19D2ACB-E89D-0B4F-99D4-DF49DA193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5C154-B1D3-0142-A1B5-84AED41159CE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17D347F-9B59-2042-A4C8-A048F7558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97D1881-3842-8240-A3AD-9775DD2C6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48F3C-8353-E648-A110-FCB1826E96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3657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B16BEBD-20B8-B540-8C5F-18CBAD995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282D64B-C47F-8E47-BC49-84DCE2CFB7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F77DCB4-AF7C-6941-A2D2-7F7746D24B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6F5F1A0-C156-8941-AB67-4860FF018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5C154-B1D3-0142-A1B5-84AED41159CE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7B20EE2-A0BD-7A4C-969A-EF0C4F137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B4FB3CF-4866-4B47-82EB-1E62262C6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48F3C-8353-E648-A110-FCB1826E96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5314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DA7ABA-7D78-DE4A-919C-BEE43F9AE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D4D43A89-8E18-9E4A-A92D-AB29C4F72C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F257531-7F2A-9741-A6F3-C7CDEEC653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EDBB6E3-0869-EA4F-B48E-F8608F904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5C154-B1D3-0142-A1B5-84AED41159CE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252B1AB-C006-9648-BE7E-CDC955EA9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C285A01-9337-274B-9D9B-8D91106ED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48F3C-8353-E648-A110-FCB1826E96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8791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A811D640-2EBF-DB4D-9711-61CCBA6AD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ADB9AD3-B3E2-2A4E-8BE6-A3C4E21607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2E8F356-89FC-5A45-BADE-D5CE11D3B6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A5C154-B1D3-0142-A1B5-84AED41159CE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604EDAC-C58C-7C4F-BF0D-3F53C62D27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F9F61CB-78CF-E642-BE97-8CD7705E46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648F3C-8353-E648-A110-FCB1826E96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6636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52CC891-1061-B549-8BF6-711745D67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8941904-260F-F643-BE33-70366EDF29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8E7313D-AF63-324A-85FA-B0E8056727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DF71A-4564-4140-B655-81A9D5A6B35B}" type="datetimeFigureOut">
              <a:rPr lang="it-IT" smtClean="0"/>
              <a:t>23/09/22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47C807A-48F1-254E-9DB2-3D2343EA58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16388CD-909E-0749-AC86-23974FB4B2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9E632C-79E7-0048-B612-0DB422FCFB9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1693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ubikloadpack.com/our-services.php" TargetMode="External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hyperlink" Target="https://pixabay.com/en/tracker-map-indicator-pointer-pin-1093167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19.png"/><Relationship Id="rId5" Type="http://schemas.openxmlformats.org/officeDocument/2006/relationships/image" Target="../media/image15.svg"/><Relationship Id="rId10" Type="http://schemas.openxmlformats.org/officeDocument/2006/relationships/hyperlink" Target="https://azmisahin.github.io/" TargetMode="External"/><Relationship Id="rId4" Type="http://schemas.openxmlformats.org/officeDocument/2006/relationships/image" Target="../media/image14.png"/><Relationship Id="rId9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0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7895A40-19A4-42D6-9D30-DBC1E8002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2F429C4-ABC9-46FC-818A-B5429CDE4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270325" y="3369273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CEF98E4-3709-4952-8F42-2305CCE34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374475" y="1040470"/>
            <a:ext cx="6858003" cy="47770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0BCCF5-D685-47FF-B675-647EAEB72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E71D791-0734-E844-A9CA-C637862114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1360" y="2695589"/>
            <a:ext cx="10216824" cy="2741424"/>
          </a:xfrm>
        </p:spPr>
        <p:txBody>
          <a:bodyPr anchor="t">
            <a:noAutofit/>
          </a:bodyPr>
          <a:lstStyle/>
          <a:p>
            <a:pPr algn="ctr">
              <a:lnSpc>
                <a:spcPct val="115000"/>
              </a:lnSpc>
            </a:pPr>
            <a:r>
              <a:rPr lang="it-IT" sz="3200" dirty="0">
                <a:effectLst/>
                <a:latin typeface="Avenir Book" panose="02000503020000020003" pitchFamily="2" charset="0"/>
                <a:ea typeface="Times New Roman" panose="02020603050405020304" pitchFamily="18" charset="0"/>
              </a:rPr>
              <a:t>Monitor4U”: progettazione e sviluppo di un app iOS a supporto della sicurezza domestica. “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0EE8A42-107A-4D4C-8D56-BBAE95C7F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524009" y="3366125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2F6A3749-B531-B74D-B1CA-554CA0AC09A6}"/>
              </a:ext>
            </a:extLst>
          </p:cNvPr>
          <p:cNvSpPr/>
          <p:nvPr/>
        </p:nvSpPr>
        <p:spPr>
          <a:xfrm>
            <a:off x="7009010" y="273956"/>
            <a:ext cx="4431600" cy="13331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50507550-64F2-9D42-AF16-44238862D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78" y="6289492"/>
            <a:ext cx="1206500" cy="482600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2D9D7ADA-71D4-6547-9FF3-B4B03120562B}"/>
              </a:ext>
            </a:extLst>
          </p:cNvPr>
          <p:cNvSpPr/>
          <p:nvPr/>
        </p:nvSpPr>
        <p:spPr>
          <a:xfrm>
            <a:off x="2344254" y="290867"/>
            <a:ext cx="6096000" cy="1785104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800" b="0" i="0" u="none" strike="noStrike" kern="1200" cap="sm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 Light" panose="020B0304020202020204" pitchFamily="34" charset="77"/>
                <a:ea typeface="+mn-ea"/>
                <a:cs typeface="Times New Roman" panose="02020603050405020304" pitchFamily="18" charset="0"/>
              </a:rPr>
              <a:t>Università degli Studi di Salerno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it-IT" sz="1400" b="0" i="0" u="none" strike="noStrike" kern="1200" cap="sm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 Light" panose="020B0304020202020204" pitchFamily="34" charset="77"/>
                <a:ea typeface="+mn-ea"/>
                <a:cs typeface="Times New Roman" panose="02020603050405020304" pitchFamily="18" charset="0"/>
              </a:rPr>
            </a:br>
            <a:r>
              <a:rPr kumimoji="0" lang="it-IT" sz="1800" b="0" i="0" u="none" strike="noStrike" kern="1200" cap="sm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 Light" panose="020B0304020202020204" pitchFamily="34" charset="77"/>
                <a:ea typeface="+mn-ea"/>
                <a:cs typeface="Times New Roman" panose="02020603050405020304" pitchFamily="18" charset="0"/>
              </a:rPr>
              <a:t>dipartimento di ingegneria dell’informazione </a:t>
            </a:r>
            <a:br>
              <a:rPr kumimoji="0" lang="it-IT" sz="1800" b="0" i="0" u="none" strike="noStrike" kern="1200" cap="sm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 Light" panose="020B0304020202020204" pitchFamily="34" charset="77"/>
                <a:ea typeface="+mn-ea"/>
                <a:cs typeface="Times New Roman" panose="02020603050405020304" pitchFamily="18" charset="0"/>
              </a:rPr>
            </a:br>
            <a:r>
              <a:rPr kumimoji="0" lang="it-IT" sz="1800" b="0" i="0" u="none" strike="noStrike" kern="1200" cap="sm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 Light" panose="020B0304020202020204" pitchFamily="34" charset="77"/>
                <a:ea typeface="+mn-ea"/>
                <a:cs typeface="Times New Roman" panose="02020603050405020304" pitchFamily="18" charset="0"/>
              </a:rPr>
              <a:t>ed elettrica e matematica applicata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400" b="0" i="0" u="none" strike="noStrike" kern="1200" cap="small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Next LT Pro Light" panose="020B0304020202020204" pitchFamily="34" charset="77"/>
              <a:ea typeface="+mn-ea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sm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 Light" panose="020B0304020202020204" pitchFamily="34" charset="77"/>
                <a:ea typeface="+mn-ea"/>
                <a:cs typeface="Times New Roman" panose="02020603050405020304" pitchFamily="18" charset="0"/>
              </a:rPr>
              <a:t>Corso di Laurea in Ingegneria Informatica</a:t>
            </a: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3F2917DD-714A-C249-A425-90AB7E2882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3899" y="107356"/>
            <a:ext cx="2279131" cy="1117221"/>
          </a:xfrm>
          <a:prstGeom prst="rect">
            <a:avLst/>
          </a:prstGeom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15ADFACB-E702-8345-B01E-8CDD14C1D091}"/>
              </a:ext>
            </a:extLst>
          </p:cNvPr>
          <p:cNvSpPr txBox="1"/>
          <p:nvPr/>
        </p:nvSpPr>
        <p:spPr>
          <a:xfrm>
            <a:off x="6695974" y="6361515"/>
            <a:ext cx="53901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0" u="none" strike="noStrike" kern="1200" cap="sm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 Light" panose="020B0304020202020204" pitchFamily="34" charset="77"/>
                <a:ea typeface="+mn-ea"/>
                <a:cs typeface="Calibri" panose="020F0502020204030204" pitchFamily="34" charset="0"/>
              </a:rPr>
              <a:t>Anno Accademico 2021/2</a:t>
            </a:r>
            <a:r>
              <a:rPr lang="it-IT" sz="1600" cap="small" dirty="0">
                <a:solidFill>
                  <a:srgbClr val="FFFFFF"/>
                </a:solidFill>
                <a:latin typeface="Avenir Next LT Pro Light" panose="020B0304020202020204" pitchFamily="34" charset="77"/>
                <a:cs typeface="Calibri" panose="020F0502020204030204" pitchFamily="34" charset="0"/>
              </a:rPr>
              <a:t>022</a:t>
            </a:r>
          </a:p>
        </p:txBody>
      </p:sp>
      <p:graphicFrame>
        <p:nvGraphicFramePr>
          <p:cNvPr id="29" name="Tabella 28">
            <a:extLst>
              <a:ext uri="{FF2B5EF4-FFF2-40B4-BE49-F238E27FC236}">
                <a16:creationId xmlns:a16="http://schemas.microsoft.com/office/drawing/2014/main" id="{53185AF4-0431-664F-A0F6-E595F3519F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8609116"/>
              </p:ext>
            </p:extLst>
          </p:nvPr>
        </p:nvGraphicFramePr>
        <p:xfrm>
          <a:off x="2161204" y="4916502"/>
          <a:ext cx="7869590" cy="1172656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5215529">
                  <a:extLst>
                    <a:ext uri="{9D8B030D-6E8A-4147-A177-3AD203B41FA5}">
                      <a16:colId xmlns:a16="http://schemas.microsoft.com/office/drawing/2014/main" val="142094820"/>
                    </a:ext>
                  </a:extLst>
                </a:gridCol>
                <a:gridCol w="2654061">
                  <a:extLst>
                    <a:ext uri="{9D8B030D-6E8A-4147-A177-3AD203B41FA5}">
                      <a16:colId xmlns:a16="http://schemas.microsoft.com/office/drawing/2014/main" val="344851546"/>
                    </a:ext>
                  </a:extLst>
                </a:gridCol>
              </a:tblGrid>
              <a:tr h="30008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tabLst>
                          <a:tab pos="2414270" algn="l"/>
                        </a:tabLst>
                      </a:pPr>
                      <a:r>
                        <a:rPr lang="it-IT" sz="2000" b="0" i="0" cap="small" baseline="0" dirty="0">
                          <a:effectLst/>
                          <a:latin typeface="Avenir Next LT Pro Light" panose="020B0304020202020204" pitchFamily="34" charset="77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Relatore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tabLst>
                          <a:tab pos="2414270" algn="l"/>
                        </a:tabLst>
                      </a:pPr>
                      <a:r>
                        <a:rPr lang="it-IT" sz="2000" b="0" i="0" cap="small" baseline="0" dirty="0">
                          <a:effectLst/>
                          <a:latin typeface="Avenir Next LT Pro Light" panose="020B0304020202020204" pitchFamily="34" charset="77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Candidato</a:t>
                      </a:r>
                      <a:endParaRPr lang="it-IT" sz="1600" b="0" i="0" cap="small" baseline="0" dirty="0">
                        <a:effectLst/>
                        <a:latin typeface="Avenir Next LT Pro Light" panose="020B0304020202020204" pitchFamily="34" charset="77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3690706"/>
                  </a:ext>
                </a:extLst>
              </a:tr>
              <a:tr h="2700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tabLst>
                          <a:tab pos="2414270" algn="l"/>
                        </a:tabLst>
                      </a:pPr>
                      <a:r>
                        <a:rPr lang="it-IT" sz="1800" b="0" i="0" dirty="0">
                          <a:effectLst/>
                          <a:latin typeface="Avenir Next LT Pro Light" panose="020B0304020202020204" pitchFamily="34" charset="77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Ch. Prof. Luca Greco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tabLst>
                          <a:tab pos="2414270" algn="l"/>
                        </a:tabLst>
                      </a:pPr>
                      <a:r>
                        <a:rPr lang="it-IT" sz="1800" b="0" i="0" dirty="0">
                          <a:effectLst/>
                          <a:latin typeface="Avenir Next LT Pro Light" panose="020B0304020202020204" pitchFamily="34" charset="77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Beniamino Squitieri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703708"/>
                  </a:ext>
                </a:extLst>
              </a:tr>
              <a:tr h="2700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tabLst>
                          <a:tab pos="2414270" algn="l"/>
                        </a:tabLst>
                      </a:pPr>
                      <a:r>
                        <a:rPr lang="it-IT" sz="1600" b="0" i="0" dirty="0">
                          <a:effectLst/>
                          <a:latin typeface="Avenir Next LT Pro Light" panose="020B0304020202020204" pitchFamily="34" charset="77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tabLst>
                          <a:tab pos="2414270" algn="l"/>
                        </a:tabLst>
                      </a:pPr>
                      <a:r>
                        <a:rPr lang="it-IT" sz="1800" b="0" i="0" dirty="0">
                          <a:effectLst/>
                          <a:latin typeface="Avenir Next LT Pro Light" panose="020B0304020202020204" pitchFamily="34" charset="77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Matr. 0612704798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3791564"/>
                  </a:ext>
                </a:extLst>
              </a:tr>
              <a:tr h="24002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tabLst>
                          <a:tab pos="2414270" algn="l"/>
                        </a:tabLst>
                      </a:pPr>
                      <a:endParaRPr lang="it-IT" sz="1600" b="0" i="0" dirty="0">
                        <a:effectLst/>
                        <a:latin typeface="Avenir Next LT Pro Light" panose="020B0304020202020204" pitchFamily="34" charset="77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tabLst>
                          <a:tab pos="2414270" algn="l"/>
                        </a:tabLst>
                      </a:pPr>
                      <a:endParaRPr lang="it-IT" sz="1600" b="0" i="0" dirty="0">
                        <a:effectLst/>
                        <a:latin typeface="Avenir Next LT Pro Light" panose="020B0304020202020204" pitchFamily="34" charset="77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4733690"/>
                  </a:ext>
                </a:extLst>
              </a:tr>
            </a:tbl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3F3AC107-965D-3CFE-4BAA-A0F35B4AE52C}"/>
              </a:ext>
            </a:extLst>
          </p:cNvPr>
          <p:cNvSpPr txBox="1"/>
          <p:nvPr/>
        </p:nvSpPr>
        <p:spPr>
          <a:xfrm>
            <a:off x="2685327" y="61345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687446B-4906-7022-6A11-E165B2F073C2}"/>
              </a:ext>
            </a:extLst>
          </p:cNvPr>
          <p:cNvSpPr txBox="1"/>
          <p:nvPr/>
        </p:nvSpPr>
        <p:spPr>
          <a:xfrm>
            <a:off x="11817752" y="4629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18758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Figura a mano libera 7">
            <a:extLst>
              <a:ext uri="{FF2B5EF4-FFF2-40B4-BE49-F238E27FC236}">
                <a16:creationId xmlns:a16="http://schemas.microsoft.com/office/drawing/2014/main" id="{77AF16D4-7F82-AF44-A4CF-FF3C1FC72353}"/>
              </a:ext>
            </a:extLst>
          </p:cNvPr>
          <p:cNvSpPr/>
          <p:nvPr/>
        </p:nvSpPr>
        <p:spPr>
          <a:xfrm>
            <a:off x="-139135" y="1522930"/>
            <a:ext cx="12470269" cy="5501899"/>
          </a:xfrm>
          <a:custGeom>
            <a:avLst/>
            <a:gdLst>
              <a:gd name="connsiteX0" fmla="*/ 1410345 w 12693112"/>
              <a:gd name="connsiteY0" fmla="*/ 46495 h 5501899"/>
              <a:gd name="connsiteX1" fmla="*/ 30996 w 12693112"/>
              <a:gd name="connsiteY1" fmla="*/ 2820692 h 5501899"/>
              <a:gd name="connsiteX2" fmla="*/ 0 w 12693112"/>
              <a:gd name="connsiteY2" fmla="*/ 5408909 h 5501899"/>
              <a:gd name="connsiteX3" fmla="*/ 12693112 w 12693112"/>
              <a:gd name="connsiteY3" fmla="*/ 5501899 h 5501899"/>
              <a:gd name="connsiteX4" fmla="*/ 12646617 w 12693112"/>
              <a:gd name="connsiteY4" fmla="*/ 0 h 5501899"/>
              <a:gd name="connsiteX5" fmla="*/ 1410345 w 12693112"/>
              <a:gd name="connsiteY5" fmla="*/ 46495 h 5501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693112" h="5501899">
                <a:moveTo>
                  <a:pt x="1410345" y="46495"/>
                </a:moveTo>
                <a:lnTo>
                  <a:pt x="30996" y="2820692"/>
                </a:lnTo>
                <a:lnTo>
                  <a:pt x="0" y="5408909"/>
                </a:lnTo>
                <a:lnTo>
                  <a:pt x="12693112" y="5501899"/>
                </a:lnTo>
                <a:lnTo>
                  <a:pt x="12646617" y="0"/>
                </a:lnTo>
                <a:lnTo>
                  <a:pt x="1410345" y="46495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51" name="Gruppo 50">
            <a:extLst>
              <a:ext uri="{FF2B5EF4-FFF2-40B4-BE49-F238E27FC236}">
                <a16:creationId xmlns:a16="http://schemas.microsoft.com/office/drawing/2014/main" id="{45E937AE-88DD-5640-ADEF-2B852AEFF2AE}"/>
              </a:ext>
            </a:extLst>
          </p:cNvPr>
          <p:cNvGrpSpPr/>
          <p:nvPr/>
        </p:nvGrpSpPr>
        <p:grpSpPr>
          <a:xfrm>
            <a:off x="-198446" y="498075"/>
            <a:ext cx="1972864" cy="4376642"/>
            <a:chOff x="-178942" y="-39105"/>
            <a:chExt cx="1972864" cy="3972931"/>
          </a:xfrm>
          <a:solidFill>
            <a:schemeClr val="bg1"/>
          </a:solidFill>
        </p:grpSpPr>
        <p:sp>
          <p:nvSpPr>
            <p:cNvPr id="6" name="Figura a mano libera 5">
              <a:extLst>
                <a:ext uri="{FF2B5EF4-FFF2-40B4-BE49-F238E27FC236}">
                  <a16:creationId xmlns:a16="http://schemas.microsoft.com/office/drawing/2014/main" id="{A44A106B-630F-B049-A4CD-CBE3B1020E58}"/>
                </a:ext>
              </a:extLst>
            </p:cNvPr>
            <p:cNvSpPr/>
            <p:nvPr/>
          </p:nvSpPr>
          <p:spPr>
            <a:xfrm>
              <a:off x="-178942" y="1313000"/>
              <a:ext cx="1487960" cy="2620826"/>
            </a:xfrm>
            <a:custGeom>
              <a:avLst/>
              <a:gdLst>
                <a:gd name="connsiteX0" fmla="*/ 95250 w 1095375"/>
                <a:gd name="connsiteY0" fmla="*/ 0 h 2244725"/>
                <a:gd name="connsiteX1" fmla="*/ 1095375 w 1095375"/>
                <a:gd name="connsiteY1" fmla="*/ 3175 h 2244725"/>
                <a:gd name="connsiteX2" fmla="*/ 66675 w 1095375"/>
                <a:gd name="connsiteY2" fmla="*/ 2244725 h 2244725"/>
                <a:gd name="connsiteX3" fmla="*/ 0 w 1095375"/>
                <a:gd name="connsiteY3" fmla="*/ 53975 h 2244725"/>
                <a:gd name="connsiteX4" fmla="*/ 95250 w 1095375"/>
                <a:gd name="connsiteY4" fmla="*/ 0 h 2244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5375" h="2244725">
                  <a:moveTo>
                    <a:pt x="95250" y="0"/>
                  </a:moveTo>
                  <a:lnTo>
                    <a:pt x="1095375" y="3175"/>
                  </a:lnTo>
                  <a:lnTo>
                    <a:pt x="66675" y="2244725"/>
                  </a:lnTo>
                  <a:lnTo>
                    <a:pt x="0" y="53975"/>
                  </a:lnTo>
                  <a:lnTo>
                    <a:pt x="9525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0" name="Figura a mano libera 49">
              <a:extLst>
                <a:ext uri="{FF2B5EF4-FFF2-40B4-BE49-F238E27FC236}">
                  <a16:creationId xmlns:a16="http://schemas.microsoft.com/office/drawing/2014/main" id="{90A49CCB-DED5-544A-B3D1-4ED3F7C4BD27}"/>
                </a:ext>
              </a:extLst>
            </p:cNvPr>
            <p:cNvSpPr/>
            <p:nvPr/>
          </p:nvSpPr>
          <p:spPr>
            <a:xfrm>
              <a:off x="-137746" y="-39105"/>
              <a:ext cx="1931668" cy="1622499"/>
            </a:xfrm>
            <a:custGeom>
              <a:avLst/>
              <a:gdLst>
                <a:gd name="connsiteX0" fmla="*/ 0 w 1870636"/>
                <a:gd name="connsiteY0" fmla="*/ 1565835 h 1565835"/>
                <a:gd name="connsiteX1" fmla="*/ 1147483 w 1870636"/>
                <a:gd name="connsiteY1" fmla="*/ 1565835 h 1565835"/>
                <a:gd name="connsiteX2" fmla="*/ 1870636 w 1870636"/>
                <a:gd name="connsiteY2" fmla="*/ 0 h 1565835"/>
                <a:gd name="connsiteX3" fmla="*/ 65742 w 1870636"/>
                <a:gd name="connsiteY3" fmla="*/ 0 h 1565835"/>
                <a:gd name="connsiteX4" fmla="*/ 0 w 1870636"/>
                <a:gd name="connsiteY4" fmla="*/ 1565835 h 156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0636" h="1565835">
                  <a:moveTo>
                    <a:pt x="0" y="1565835"/>
                  </a:moveTo>
                  <a:lnTo>
                    <a:pt x="1147483" y="1565835"/>
                  </a:lnTo>
                  <a:lnTo>
                    <a:pt x="1870636" y="0"/>
                  </a:lnTo>
                  <a:lnTo>
                    <a:pt x="65742" y="0"/>
                  </a:lnTo>
                  <a:lnTo>
                    <a:pt x="0" y="156583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55" name="Gruppo 54">
            <a:extLst>
              <a:ext uri="{FF2B5EF4-FFF2-40B4-BE49-F238E27FC236}">
                <a16:creationId xmlns:a16="http://schemas.microsoft.com/office/drawing/2014/main" id="{62960CDE-292E-2B42-9C62-73D2573AA29C}"/>
              </a:ext>
            </a:extLst>
          </p:cNvPr>
          <p:cNvGrpSpPr/>
          <p:nvPr/>
        </p:nvGrpSpPr>
        <p:grpSpPr>
          <a:xfrm>
            <a:off x="485827" y="1389502"/>
            <a:ext cx="6288080" cy="1795421"/>
            <a:chOff x="1382122" y="1554480"/>
            <a:chExt cx="6288080" cy="1795421"/>
          </a:xfrm>
        </p:grpSpPr>
        <p:sp>
          <p:nvSpPr>
            <p:cNvPr id="38" name="CasellaDiTesto 37">
              <a:extLst>
                <a:ext uri="{FF2B5EF4-FFF2-40B4-BE49-F238E27FC236}">
                  <a16:creationId xmlns:a16="http://schemas.microsoft.com/office/drawing/2014/main" id="{4F502B7B-330F-2E4E-B0B8-B3A5F4E113C1}"/>
                </a:ext>
              </a:extLst>
            </p:cNvPr>
            <p:cNvSpPr txBox="1"/>
            <p:nvPr/>
          </p:nvSpPr>
          <p:spPr>
            <a:xfrm>
              <a:off x="1423318" y="1687908"/>
              <a:ext cx="6246884" cy="1661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i="1" dirty="0">
                  <a:solidFill>
                    <a:srgbClr val="EB9E46"/>
                  </a:solidFill>
                  <a:latin typeface="Avenir" panose="02000503020000020003" pitchFamily="2" charset="0"/>
                </a:rPr>
                <a:t>“Esiste un modo efficace per comunicare con la propria abitazione a distanza?</a:t>
              </a:r>
            </a:p>
            <a:p>
              <a:endParaRPr lang="it-IT" i="1" dirty="0">
                <a:latin typeface="Avenir" panose="02000503020000020003" pitchFamily="2" charset="0"/>
              </a:endParaRPr>
            </a:p>
          </p:txBody>
        </p:sp>
        <p:pic>
          <p:nvPicPr>
            <p:cNvPr id="44" name="Immagine 43" descr="Immagine che contiene tavolo&#10;&#10;Descrizione generata automaticamente">
              <a:extLst>
                <a:ext uri="{FF2B5EF4-FFF2-40B4-BE49-F238E27FC236}">
                  <a16:creationId xmlns:a16="http://schemas.microsoft.com/office/drawing/2014/main" id="{E3B57F6F-AF6A-3246-936A-40DCAABD0E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82122" y="1554480"/>
              <a:ext cx="71478" cy="1394342"/>
            </a:xfrm>
            <a:prstGeom prst="rect">
              <a:avLst/>
            </a:prstGeom>
          </p:spPr>
        </p:pic>
      </p:grpSp>
      <p:sp>
        <p:nvSpPr>
          <p:cNvPr id="4" name="Titolo 3">
            <a:extLst>
              <a:ext uri="{FF2B5EF4-FFF2-40B4-BE49-F238E27FC236}">
                <a16:creationId xmlns:a16="http://schemas.microsoft.com/office/drawing/2014/main" id="{38F86238-48B0-1A41-B129-5DC7A019A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349" y="200782"/>
            <a:ext cx="9367203" cy="1188720"/>
          </a:xfrm>
        </p:spPr>
        <p:txBody>
          <a:bodyPr>
            <a:normAutofit/>
          </a:bodyPr>
          <a:lstStyle/>
          <a:p>
            <a:r>
              <a:rPr lang="it-IT" sz="3600" cap="small" dirty="0">
                <a:solidFill>
                  <a:srgbClr val="000000"/>
                </a:solidFill>
                <a:latin typeface="Avenir Next LT Pro Light" panose="020B0304020202020204" pitchFamily="34" charset="77"/>
                <a:ea typeface="+mn-ea"/>
                <a:cs typeface="Times New Roman" panose="02020603050405020304" pitchFamily="18" charset="0"/>
              </a:rPr>
              <a:t>Descrizione del problema affrontato</a:t>
            </a:r>
          </a:p>
        </p:txBody>
      </p:sp>
      <p:sp>
        <p:nvSpPr>
          <p:cNvPr id="62" name="Figura a mano libera 61">
            <a:extLst>
              <a:ext uri="{FF2B5EF4-FFF2-40B4-BE49-F238E27FC236}">
                <a16:creationId xmlns:a16="http://schemas.microsoft.com/office/drawing/2014/main" id="{C535A8E9-FE6A-1E43-BDDB-C1844C15E6C4}"/>
              </a:ext>
            </a:extLst>
          </p:cNvPr>
          <p:cNvSpPr/>
          <p:nvPr/>
        </p:nvSpPr>
        <p:spPr>
          <a:xfrm flipV="1">
            <a:off x="-424616" y="4281081"/>
            <a:ext cx="1368821" cy="2805091"/>
          </a:xfrm>
          <a:custGeom>
            <a:avLst/>
            <a:gdLst>
              <a:gd name="connsiteX0" fmla="*/ 95250 w 1095375"/>
              <a:gd name="connsiteY0" fmla="*/ 0 h 2244725"/>
              <a:gd name="connsiteX1" fmla="*/ 1095375 w 1095375"/>
              <a:gd name="connsiteY1" fmla="*/ 3175 h 2244725"/>
              <a:gd name="connsiteX2" fmla="*/ 66675 w 1095375"/>
              <a:gd name="connsiteY2" fmla="*/ 2244725 h 2244725"/>
              <a:gd name="connsiteX3" fmla="*/ 0 w 1095375"/>
              <a:gd name="connsiteY3" fmla="*/ 53975 h 2244725"/>
              <a:gd name="connsiteX4" fmla="*/ 95250 w 1095375"/>
              <a:gd name="connsiteY4" fmla="*/ 0 h 2244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5375" h="2244725">
                <a:moveTo>
                  <a:pt x="95250" y="0"/>
                </a:moveTo>
                <a:lnTo>
                  <a:pt x="1095375" y="3175"/>
                </a:lnTo>
                <a:lnTo>
                  <a:pt x="66675" y="2244725"/>
                </a:lnTo>
                <a:lnTo>
                  <a:pt x="0" y="53975"/>
                </a:lnTo>
                <a:lnTo>
                  <a:pt x="95250" y="0"/>
                </a:lnTo>
                <a:close/>
              </a:path>
            </a:pathLst>
          </a:custGeom>
          <a:solidFill>
            <a:srgbClr val="EC9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630F4E68-81FA-FE4C-9A31-F79A5C67549D}"/>
              </a:ext>
            </a:extLst>
          </p:cNvPr>
          <p:cNvGrpSpPr/>
          <p:nvPr/>
        </p:nvGrpSpPr>
        <p:grpSpPr>
          <a:xfrm>
            <a:off x="6610763" y="3340936"/>
            <a:ext cx="5192201" cy="2374715"/>
            <a:chOff x="6335178" y="3893943"/>
            <a:chExt cx="5192201" cy="2374715"/>
          </a:xfrm>
        </p:grpSpPr>
        <p:grpSp>
          <p:nvGrpSpPr>
            <p:cNvPr id="36" name="Gruppo 35">
              <a:extLst>
                <a:ext uri="{FF2B5EF4-FFF2-40B4-BE49-F238E27FC236}">
                  <a16:creationId xmlns:a16="http://schemas.microsoft.com/office/drawing/2014/main" id="{F0DF8E7F-733F-A44D-855F-21FCE9F40A1D}"/>
                </a:ext>
              </a:extLst>
            </p:cNvPr>
            <p:cNvGrpSpPr/>
            <p:nvPr/>
          </p:nvGrpSpPr>
          <p:grpSpPr>
            <a:xfrm>
              <a:off x="6335178" y="3893943"/>
              <a:ext cx="4982145" cy="1845846"/>
              <a:chOff x="5836971" y="3730296"/>
              <a:chExt cx="3876771" cy="1436064"/>
            </a:xfrm>
          </p:grpSpPr>
          <p:cxnSp>
            <p:nvCxnSpPr>
              <p:cNvPr id="9" name="Connettore 2 8">
                <a:extLst>
                  <a:ext uri="{FF2B5EF4-FFF2-40B4-BE49-F238E27FC236}">
                    <a16:creationId xmlns:a16="http://schemas.microsoft.com/office/drawing/2014/main" id="{73C3D5AC-007B-8E45-8523-99E3B0007866}"/>
                  </a:ext>
                </a:extLst>
              </p:cNvPr>
              <p:cNvCxnSpPr/>
              <p:nvPr/>
            </p:nvCxnSpPr>
            <p:spPr>
              <a:xfrm>
                <a:off x="5836971" y="4372869"/>
                <a:ext cx="438912" cy="0"/>
              </a:xfrm>
              <a:prstGeom prst="straightConnector1">
                <a:avLst/>
              </a:prstGeom>
              <a:ln>
                <a:solidFill>
                  <a:srgbClr val="FFA60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Connettore 2 14">
                <a:extLst>
                  <a:ext uri="{FF2B5EF4-FFF2-40B4-BE49-F238E27FC236}">
                    <a16:creationId xmlns:a16="http://schemas.microsoft.com/office/drawing/2014/main" id="{0D3BA5CC-FE07-BD4E-8997-1A78C235ED69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>
                <a:off x="5836971" y="4530178"/>
                <a:ext cx="438912" cy="0"/>
              </a:xfrm>
              <a:prstGeom prst="straightConnector1">
                <a:avLst/>
              </a:prstGeom>
              <a:ln>
                <a:solidFill>
                  <a:srgbClr val="FFA60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Connettore 2 15">
                <a:extLst>
                  <a:ext uri="{FF2B5EF4-FFF2-40B4-BE49-F238E27FC236}">
                    <a16:creationId xmlns:a16="http://schemas.microsoft.com/office/drawing/2014/main" id="{93FA21FE-48E7-4247-B87A-0ED080157AA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06624" y="4373695"/>
                <a:ext cx="1264270" cy="0"/>
              </a:xfrm>
              <a:prstGeom prst="straightConnector1">
                <a:avLst/>
              </a:prstGeom>
              <a:ln>
                <a:solidFill>
                  <a:srgbClr val="FFA60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onnettore 2 16">
                <a:extLst>
                  <a:ext uri="{FF2B5EF4-FFF2-40B4-BE49-F238E27FC236}">
                    <a16:creationId xmlns:a16="http://schemas.microsoft.com/office/drawing/2014/main" id="{4F57D193-50A8-4C44-B3C3-83E57CFCCAE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806624" y="4531004"/>
                <a:ext cx="1246515" cy="0"/>
              </a:xfrm>
              <a:prstGeom prst="straightConnector1">
                <a:avLst/>
              </a:prstGeom>
              <a:ln>
                <a:solidFill>
                  <a:srgbClr val="FFA60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Connettore 2 21">
                <a:extLst>
                  <a:ext uri="{FF2B5EF4-FFF2-40B4-BE49-F238E27FC236}">
                    <a16:creationId xmlns:a16="http://schemas.microsoft.com/office/drawing/2014/main" id="{9EA842B6-18C1-CD48-9E06-FEC33CC47D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153985" y="4372869"/>
                <a:ext cx="558000" cy="0"/>
              </a:xfrm>
              <a:prstGeom prst="straightConnector1">
                <a:avLst/>
              </a:prstGeom>
              <a:ln>
                <a:solidFill>
                  <a:srgbClr val="D4D4D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Connettore 2 22">
                <a:extLst>
                  <a:ext uri="{FF2B5EF4-FFF2-40B4-BE49-F238E27FC236}">
                    <a16:creationId xmlns:a16="http://schemas.microsoft.com/office/drawing/2014/main" id="{5E41A503-87B7-CC4B-8202-3AA6522948F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153985" y="4530178"/>
                <a:ext cx="559757" cy="0"/>
              </a:xfrm>
              <a:prstGeom prst="straightConnector1">
                <a:avLst/>
              </a:prstGeom>
              <a:ln>
                <a:solidFill>
                  <a:srgbClr val="D4D4D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Connettore 2 30">
                <a:extLst>
                  <a:ext uri="{FF2B5EF4-FFF2-40B4-BE49-F238E27FC236}">
                    <a16:creationId xmlns:a16="http://schemas.microsoft.com/office/drawing/2014/main" id="{814161B2-40D2-8C45-B300-783BB7B11CC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785670" y="4770360"/>
                <a:ext cx="379763" cy="396000"/>
              </a:xfrm>
              <a:prstGeom prst="straightConnector1">
                <a:avLst/>
              </a:prstGeom>
              <a:ln>
                <a:solidFill>
                  <a:srgbClr val="FFA60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nettore 2 32">
                <a:extLst>
                  <a:ext uri="{FF2B5EF4-FFF2-40B4-BE49-F238E27FC236}">
                    <a16:creationId xmlns:a16="http://schemas.microsoft.com/office/drawing/2014/main" id="{68A4A27F-1A7B-F843-9271-BF304B51C68B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>
                <a:off x="6839185" y="4770360"/>
                <a:ext cx="379763" cy="396000"/>
              </a:xfrm>
              <a:prstGeom prst="straightConnector1">
                <a:avLst/>
              </a:prstGeom>
              <a:ln>
                <a:solidFill>
                  <a:srgbClr val="FFA60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nettore 2 33">
                <a:extLst>
                  <a:ext uri="{FF2B5EF4-FFF2-40B4-BE49-F238E27FC236}">
                    <a16:creationId xmlns:a16="http://schemas.microsoft.com/office/drawing/2014/main" id="{499C0936-16DD-AB40-B6A5-FBD4DA3D30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783000" y="3730296"/>
                <a:ext cx="379763" cy="396000"/>
              </a:xfrm>
              <a:prstGeom prst="straightConnector1">
                <a:avLst/>
              </a:prstGeom>
              <a:ln>
                <a:solidFill>
                  <a:srgbClr val="C2C2C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nettore 2 34">
                <a:extLst>
                  <a:ext uri="{FF2B5EF4-FFF2-40B4-BE49-F238E27FC236}">
                    <a16:creationId xmlns:a16="http://schemas.microsoft.com/office/drawing/2014/main" id="{650C982D-45C6-984E-BCED-C1F94544F3A3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6836515" y="3730296"/>
                <a:ext cx="379763" cy="396000"/>
              </a:xfrm>
              <a:prstGeom prst="straightConnector1">
                <a:avLst/>
              </a:prstGeom>
              <a:ln>
                <a:solidFill>
                  <a:srgbClr val="C2C2C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3" name="Segnaposto contenuto 4">
              <a:extLst>
                <a:ext uri="{FF2B5EF4-FFF2-40B4-BE49-F238E27FC236}">
                  <a16:creationId xmlns:a16="http://schemas.microsoft.com/office/drawing/2014/main" id="{9B835305-3A2B-DE48-9E54-70B3DDE7FDF0}"/>
                </a:ext>
              </a:extLst>
            </p:cNvPr>
            <p:cNvSpPr txBox="1">
              <a:spLocks/>
            </p:cNvSpPr>
            <p:nvPr/>
          </p:nvSpPr>
          <p:spPr>
            <a:xfrm>
              <a:off x="7180526" y="4710825"/>
              <a:ext cx="4346853" cy="155783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lnSpc>
                  <a:spcPct val="100000"/>
                </a:lnSpc>
                <a:buFont typeface="Arial" panose="020B0604020202020204" pitchFamily="34" charset="0"/>
                <a:buNone/>
              </a:pPr>
              <a:endParaRPr lang="it-IT" sz="2400" dirty="0">
                <a:latin typeface="Avenir Next LT Pro Light" panose="020B0304020202020204" pitchFamily="34" charset="77"/>
                <a:ea typeface="Palatino" pitchFamily="2" charset="77"/>
                <a:cs typeface="Tahoma" panose="020B0604030504040204" pitchFamily="34" charset="0"/>
              </a:endParaRPr>
            </a:p>
            <a:p>
              <a:pPr marL="0" indent="0" algn="r">
                <a:lnSpc>
                  <a:spcPct val="100000"/>
                </a:lnSpc>
                <a:buFont typeface="Arial" panose="020B0604020202020204" pitchFamily="34" charset="0"/>
                <a:buNone/>
              </a:pPr>
              <a:endParaRPr lang="it-IT" sz="2400" dirty="0">
                <a:latin typeface="Avenir Next LT Pro Light" panose="020B0304020202020204" pitchFamily="34" charset="77"/>
                <a:ea typeface="Palatino" pitchFamily="2" charset="77"/>
                <a:cs typeface="Tahoma" panose="020B0604030504040204" pitchFamily="34" charset="0"/>
              </a:endParaRPr>
            </a:p>
          </p:txBody>
        </p:sp>
        <p:sp>
          <p:nvSpPr>
            <p:cNvPr id="29" name="Ovale 28">
              <a:extLst>
                <a:ext uri="{FF2B5EF4-FFF2-40B4-BE49-F238E27FC236}">
                  <a16:creationId xmlns:a16="http://schemas.microsoft.com/office/drawing/2014/main" id="{F081BACF-F8B4-884B-8A8D-97D0EC4123FA}"/>
                </a:ext>
              </a:extLst>
            </p:cNvPr>
            <p:cNvSpPr/>
            <p:nvPr/>
          </p:nvSpPr>
          <p:spPr>
            <a:xfrm>
              <a:off x="9353952" y="4890319"/>
              <a:ext cx="236194" cy="2348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8" name="CasellaDiTesto 47">
              <a:extLst>
                <a:ext uri="{FF2B5EF4-FFF2-40B4-BE49-F238E27FC236}">
                  <a16:creationId xmlns:a16="http://schemas.microsoft.com/office/drawing/2014/main" id="{F9604D7F-AB4C-894B-8DD3-1FF216311D1A}"/>
                </a:ext>
              </a:extLst>
            </p:cNvPr>
            <p:cNvSpPr txBox="1"/>
            <p:nvPr/>
          </p:nvSpPr>
          <p:spPr>
            <a:xfrm>
              <a:off x="9291194" y="4722917"/>
              <a:ext cx="604253" cy="39241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endParaRPr lang="it-IT" sz="1000" dirty="0">
                <a:solidFill>
                  <a:srgbClr val="ED9D46"/>
                </a:solidFill>
              </a:endParaRPr>
            </a:p>
            <a:p>
              <a:r>
                <a:rPr lang="it-IT" sz="950" dirty="0">
                  <a:solidFill>
                    <a:srgbClr val="ED9D46"/>
                  </a:solidFill>
                  <a:latin typeface="SF Pro Text Light" pitchFamily="2" charset="0"/>
                  <a:ea typeface="SF Pro Text Light" pitchFamily="2" charset="0"/>
                  <a:cs typeface="SF Pro Text Light" pitchFamily="2" charset="0"/>
                </a:rPr>
                <a:t>API</a:t>
              </a:r>
            </a:p>
          </p:txBody>
        </p:sp>
      </p:grpSp>
      <p:grpSp>
        <p:nvGrpSpPr>
          <p:cNvPr id="52" name="Gruppo 51">
            <a:extLst>
              <a:ext uri="{FF2B5EF4-FFF2-40B4-BE49-F238E27FC236}">
                <a16:creationId xmlns:a16="http://schemas.microsoft.com/office/drawing/2014/main" id="{741D066A-F63D-3B46-B3EC-B2DDE7542C85}"/>
              </a:ext>
            </a:extLst>
          </p:cNvPr>
          <p:cNvGrpSpPr/>
          <p:nvPr/>
        </p:nvGrpSpPr>
        <p:grpSpPr>
          <a:xfrm flipH="1">
            <a:off x="10389331" y="324091"/>
            <a:ext cx="1938387" cy="3814096"/>
            <a:chOff x="-114300" y="119729"/>
            <a:chExt cx="1938387" cy="3814096"/>
          </a:xfrm>
        </p:grpSpPr>
        <p:sp>
          <p:nvSpPr>
            <p:cNvPr id="53" name="Figura a mano libera 52">
              <a:extLst>
                <a:ext uri="{FF2B5EF4-FFF2-40B4-BE49-F238E27FC236}">
                  <a16:creationId xmlns:a16="http://schemas.microsoft.com/office/drawing/2014/main" id="{75775051-374A-1247-8F72-79C75E5532BF}"/>
                </a:ext>
              </a:extLst>
            </p:cNvPr>
            <p:cNvSpPr/>
            <p:nvPr/>
          </p:nvSpPr>
          <p:spPr>
            <a:xfrm>
              <a:off x="-114300" y="1689100"/>
              <a:ext cx="1095375" cy="2244725"/>
            </a:xfrm>
            <a:custGeom>
              <a:avLst/>
              <a:gdLst>
                <a:gd name="connsiteX0" fmla="*/ 95250 w 1095375"/>
                <a:gd name="connsiteY0" fmla="*/ 0 h 2244725"/>
                <a:gd name="connsiteX1" fmla="*/ 1095375 w 1095375"/>
                <a:gd name="connsiteY1" fmla="*/ 3175 h 2244725"/>
                <a:gd name="connsiteX2" fmla="*/ 66675 w 1095375"/>
                <a:gd name="connsiteY2" fmla="*/ 2244725 h 2244725"/>
                <a:gd name="connsiteX3" fmla="*/ 0 w 1095375"/>
                <a:gd name="connsiteY3" fmla="*/ 53975 h 2244725"/>
                <a:gd name="connsiteX4" fmla="*/ 95250 w 1095375"/>
                <a:gd name="connsiteY4" fmla="*/ 0 h 2244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5375" h="2244725">
                  <a:moveTo>
                    <a:pt x="95250" y="0"/>
                  </a:moveTo>
                  <a:lnTo>
                    <a:pt x="1095375" y="3175"/>
                  </a:lnTo>
                  <a:lnTo>
                    <a:pt x="66675" y="2244725"/>
                  </a:lnTo>
                  <a:lnTo>
                    <a:pt x="0" y="53975"/>
                  </a:lnTo>
                  <a:lnTo>
                    <a:pt x="95250" y="0"/>
                  </a:lnTo>
                  <a:close/>
                </a:path>
              </a:pathLst>
            </a:custGeom>
            <a:solidFill>
              <a:srgbClr val="D3D3D3"/>
            </a:solidFill>
            <a:ln>
              <a:solidFill>
                <a:srgbClr val="D3D3D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4" name="Figura a mano libera 53">
              <a:extLst>
                <a:ext uri="{FF2B5EF4-FFF2-40B4-BE49-F238E27FC236}">
                  <a16:creationId xmlns:a16="http://schemas.microsoft.com/office/drawing/2014/main" id="{2D14BCB8-B295-6849-9695-7998FFE6C3F6}"/>
                </a:ext>
              </a:extLst>
            </p:cNvPr>
            <p:cNvSpPr/>
            <p:nvPr/>
          </p:nvSpPr>
          <p:spPr>
            <a:xfrm>
              <a:off x="-107581" y="119729"/>
              <a:ext cx="1931668" cy="1441463"/>
            </a:xfrm>
            <a:custGeom>
              <a:avLst/>
              <a:gdLst>
                <a:gd name="connsiteX0" fmla="*/ 0 w 1870636"/>
                <a:gd name="connsiteY0" fmla="*/ 1565835 h 1565835"/>
                <a:gd name="connsiteX1" fmla="*/ 1147483 w 1870636"/>
                <a:gd name="connsiteY1" fmla="*/ 1565835 h 1565835"/>
                <a:gd name="connsiteX2" fmla="*/ 1870636 w 1870636"/>
                <a:gd name="connsiteY2" fmla="*/ 0 h 1565835"/>
                <a:gd name="connsiteX3" fmla="*/ 65742 w 1870636"/>
                <a:gd name="connsiteY3" fmla="*/ 0 h 1565835"/>
                <a:gd name="connsiteX4" fmla="*/ 0 w 1870636"/>
                <a:gd name="connsiteY4" fmla="*/ 1565835 h 156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0636" h="1565835">
                  <a:moveTo>
                    <a:pt x="0" y="1565835"/>
                  </a:moveTo>
                  <a:lnTo>
                    <a:pt x="1147483" y="1565835"/>
                  </a:lnTo>
                  <a:lnTo>
                    <a:pt x="1870636" y="0"/>
                  </a:lnTo>
                  <a:lnTo>
                    <a:pt x="65742" y="0"/>
                  </a:lnTo>
                  <a:lnTo>
                    <a:pt x="0" y="1565835"/>
                  </a:lnTo>
                  <a:close/>
                </a:path>
              </a:pathLst>
            </a:custGeom>
            <a:solidFill>
              <a:srgbClr val="EB9E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933C912B-5747-A44F-A840-9D3857065236}"/>
              </a:ext>
            </a:extLst>
          </p:cNvPr>
          <p:cNvSpPr txBox="1"/>
          <p:nvPr/>
        </p:nvSpPr>
        <p:spPr>
          <a:xfrm>
            <a:off x="549825" y="3021260"/>
            <a:ext cx="5275880" cy="34470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1">
              <a:spcBef>
                <a:spcPts val="500"/>
              </a:spcBef>
            </a:pPr>
            <a:r>
              <a:rPr lang="it-IT" sz="3200" dirty="0">
                <a:solidFill>
                  <a:srgbClr val="000000"/>
                </a:solidFill>
                <a:latin typeface="Avenir Next LT Pro Light" panose="020B0304020202020204" pitchFamily="34" charset="77"/>
                <a:ea typeface="Palatino" pitchFamily="2" charset="77"/>
                <a:cs typeface="Tahoma" panose="020B0604030504040204" pitchFamily="34" charset="0"/>
              </a:rPr>
              <a:t>Monitor4U </a:t>
            </a:r>
            <a:r>
              <a:rPr lang="it-IT" sz="2400" dirty="0">
                <a:solidFill>
                  <a:srgbClr val="000000"/>
                </a:solidFill>
                <a:latin typeface="Avenir Next LT Pro Light" panose="020B0304020202020204" pitchFamily="34" charset="77"/>
                <a:ea typeface="Palatino" pitchFamily="2" charset="77"/>
                <a:cs typeface="Tahoma" panose="020B0604030504040204" pitchFamily="34" charset="0"/>
              </a:rPr>
              <a:t> nasce per fornire un supporto semplice ed efficace </a:t>
            </a:r>
            <a:br>
              <a:rPr lang="it-IT" sz="2400" dirty="0">
                <a:solidFill>
                  <a:srgbClr val="000000"/>
                </a:solidFill>
                <a:latin typeface="Avenir Next LT Pro Light" panose="020B0304020202020204" pitchFamily="34" charset="77"/>
                <a:ea typeface="Palatino" pitchFamily="2" charset="77"/>
                <a:cs typeface="Tahoma" panose="020B0604030504040204" pitchFamily="34" charset="0"/>
              </a:rPr>
            </a:br>
            <a:r>
              <a:rPr lang="it-IT" sz="2400" dirty="0">
                <a:solidFill>
                  <a:srgbClr val="000000"/>
                </a:solidFill>
                <a:latin typeface="Avenir Next LT Pro Light" panose="020B0304020202020204" pitchFamily="34" charset="77"/>
                <a:ea typeface="Palatino" pitchFamily="2" charset="77"/>
                <a:cs typeface="Tahoma" panose="020B0604030504040204" pitchFamily="34" charset="0"/>
              </a:rPr>
              <a:t>alle persone che frequentemente non stanno a casa, </a:t>
            </a:r>
            <a:br>
              <a:rPr lang="it-IT" sz="2400" dirty="0">
                <a:solidFill>
                  <a:srgbClr val="000000"/>
                </a:solidFill>
                <a:latin typeface="Avenir Next LT Pro Light" panose="020B0304020202020204" pitchFamily="34" charset="77"/>
                <a:ea typeface="Palatino" pitchFamily="2" charset="77"/>
                <a:cs typeface="Tahoma" panose="020B0604030504040204" pitchFamily="34" charset="0"/>
              </a:rPr>
            </a:br>
            <a:r>
              <a:rPr lang="it-IT" sz="2400" dirty="0">
                <a:solidFill>
                  <a:srgbClr val="000000"/>
                </a:solidFill>
                <a:latin typeface="Avenir Next LT Pro Light" panose="020B0304020202020204" pitchFamily="34" charset="77"/>
                <a:ea typeface="Palatino" pitchFamily="2" charset="77"/>
                <a:cs typeface="Tahoma" panose="020B0604030504040204" pitchFamily="34" charset="0"/>
              </a:rPr>
              <a:t>mediante un’applicazione iOS </a:t>
            </a:r>
            <a:br>
              <a:rPr lang="it-IT" sz="2400" dirty="0">
                <a:solidFill>
                  <a:srgbClr val="000000"/>
                </a:solidFill>
                <a:latin typeface="Avenir Next LT Pro Light" panose="020B0304020202020204" pitchFamily="34" charset="77"/>
                <a:ea typeface="Palatino" pitchFamily="2" charset="77"/>
                <a:cs typeface="Tahoma" panose="020B0604030504040204" pitchFamily="34" charset="0"/>
              </a:rPr>
            </a:br>
            <a:r>
              <a:rPr lang="it-IT" sz="2400" dirty="0">
                <a:solidFill>
                  <a:srgbClr val="000000"/>
                </a:solidFill>
                <a:latin typeface="Avenir Next LT Pro Light" panose="020B0304020202020204" pitchFamily="34" charset="77"/>
                <a:ea typeface="Palatino" pitchFamily="2" charset="77"/>
                <a:cs typeface="Tahoma" panose="020B0604030504040204" pitchFamily="34" charset="0"/>
              </a:rPr>
              <a:t>che faciliti il monitoraggio dei dispositivi di controllo della propria abitazione.</a:t>
            </a:r>
          </a:p>
          <a:p>
            <a:pPr algn="r"/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68B33247-2183-1090-5B45-07619C941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77741" y="4102045"/>
            <a:ext cx="283970" cy="269530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EA59DA6B-0866-EE76-6A17-5096B2617F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0893" y="5283959"/>
            <a:ext cx="577959" cy="577959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BF237D81-DEF6-1838-4FD1-8E67B8623D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62988" y="3799719"/>
            <a:ext cx="783359" cy="783359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977462BE-03D2-5EBD-1D31-46D922C140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71778" y="2109186"/>
            <a:ext cx="1192433" cy="1192433"/>
          </a:xfrm>
          <a:prstGeom prst="rect">
            <a:avLst/>
          </a:prstGeom>
        </p:spPr>
      </p:pic>
      <p:pic>
        <p:nvPicPr>
          <p:cNvPr id="57" name="Immagine 56">
            <a:extLst>
              <a:ext uri="{FF2B5EF4-FFF2-40B4-BE49-F238E27FC236}">
                <a16:creationId xmlns:a16="http://schemas.microsoft.com/office/drawing/2014/main" id="{90221A85-903A-7AAF-4E41-BC9BFEA552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92661" y="3980999"/>
            <a:ext cx="615120" cy="615120"/>
          </a:xfrm>
          <a:prstGeom prst="rect">
            <a:avLst/>
          </a:prstGeom>
        </p:spPr>
      </p:pic>
      <p:pic>
        <p:nvPicPr>
          <p:cNvPr id="59" name="Immagine 58">
            <a:extLst>
              <a:ext uri="{FF2B5EF4-FFF2-40B4-BE49-F238E27FC236}">
                <a16:creationId xmlns:a16="http://schemas.microsoft.com/office/drawing/2014/main" id="{A2BA6613-03A0-BA43-5E8E-EBDB4D14111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32379" y="3662337"/>
            <a:ext cx="1174694" cy="1174694"/>
          </a:xfrm>
          <a:prstGeom prst="rect">
            <a:avLst/>
          </a:prstGeom>
        </p:spPr>
      </p:pic>
      <p:pic>
        <p:nvPicPr>
          <p:cNvPr id="65" name="Immagine 64">
            <a:extLst>
              <a:ext uri="{FF2B5EF4-FFF2-40B4-BE49-F238E27FC236}">
                <a16:creationId xmlns:a16="http://schemas.microsoft.com/office/drawing/2014/main" id="{293CA57B-1A66-227D-1A48-959F30DFAB1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07203" y="4162517"/>
            <a:ext cx="606302" cy="39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389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Arc 3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2E984795-6D6D-C541-B4F8-72FA735A1A37}"/>
              </a:ext>
            </a:extLst>
          </p:cNvPr>
          <p:cNvSpPr txBox="1"/>
          <p:nvPr/>
        </p:nvSpPr>
        <p:spPr>
          <a:xfrm>
            <a:off x="2268443" y="748324"/>
            <a:ext cx="65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it-IT" dirty="0"/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B250EFBC-408F-AB4A-A41F-B1C21DA46D9D}"/>
              </a:ext>
            </a:extLst>
          </p:cNvPr>
          <p:cNvGrpSpPr/>
          <p:nvPr/>
        </p:nvGrpSpPr>
        <p:grpSpPr>
          <a:xfrm>
            <a:off x="-137301" y="69382"/>
            <a:ext cx="9732299" cy="6812561"/>
            <a:chOff x="-137301" y="69382"/>
            <a:chExt cx="9732299" cy="6812561"/>
          </a:xfrm>
        </p:grpSpPr>
        <p:pic>
          <p:nvPicPr>
            <p:cNvPr id="60" name="Immagine 59" descr="Immagine che contiene disegnando, tramonto&#10;&#10;Descrizione generata automaticamente">
              <a:extLst>
                <a:ext uri="{FF2B5EF4-FFF2-40B4-BE49-F238E27FC236}">
                  <a16:creationId xmlns:a16="http://schemas.microsoft.com/office/drawing/2014/main" id="{AEE8BC56-DB93-D343-A7AB-87453C5B01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37301" y="1138336"/>
              <a:ext cx="3831178" cy="4981172"/>
            </a:xfrm>
            <a:prstGeom prst="rect">
              <a:avLst/>
            </a:prstGeom>
          </p:spPr>
        </p:pic>
        <p:grpSp>
          <p:nvGrpSpPr>
            <p:cNvPr id="10" name="Group 78">
              <a:extLst>
                <a:ext uri="{FF2B5EF4-FFF2-40B4-BE49-F238E27FC236}">
                  <a16:creationId xmlns:a16="http://schemas.microsoft.com/office/drawing/2014/main" id="{95F74DD2-33D4-1142-B176-015A433B4A57}"/>
                </a:ext>
              </a:extLst>
            </p:cNvPr>
            <p:cNvGrpSpPr/>
            <p:nvPr/>
          </p:nvGrpSpPr>
          <p:grpSpPr>
            <a:xfrm>
              <a:off x="2956421" y="1015328"/>
              <a:ext cx="6638577" cy="1342764"/>
              <a:chOff x="0" y="980729"/>
              <a:chExt cx="6638577" cy="1342764"/>
            </a:xfrm>
            <a:solidFill>
              <a:srgbClr val="E69A44"/>
            </a:solidFill>
          </p:grpSpPr>
          <p:sp>
            <p:nvSpPr>
              <p:cNvPr id="11" name="Rectangle 41">
                <a:extLst>
                  <a:ext uri="{FF2B5EF4-FFF2-40B4-BE49-F238E27FC236}">
                    <a16:creationId xmlns:a16="http://schemas.microsoft.com/office/drawing/2014/main" id="{F8D51E67-616A-8840-AFBF-954E123B29D3}"/>
                  </a:ext>
                </a:extLst>
              </p:cNvPr>
              <p:cNvSpPr/>
              <p:nvPr/>
            </p:nvSpPr>
            <p:spPr>
              <a:xfrm>
                <a:off x="0" y="1387389"/>
                <a:ext cx="5773873" cy="93610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457200"/>
                <a:endParaRPr lang="ko-KR" altLang="en-US" dirty="0">
                  <a:solidFill>
                    <a:prstClr val="black"/>
                  </a:solidFill>
                  <a:latin typeface="Arial"/>
                  <a:ea typeface="맑은 고딕"/>
                </a:endParaRPr>
              </a:p>
            </p:txBody>
          </p:sp>
          <p:sp>
            <p:nvSpPr>
              <p:cNvPr id="12" name="Freeform: Shape 66">
                <a:extLst>
                  <a:ext uri="{FF2B5EF4-FFF2-40B4-BE49-F238E27FC236}">
                    <a16:creationId xmlns:a16="http://schemas.microsoft.com/office/drawing/2014/main" id="{07D90BAE-49F8-0E45-8D6A-ADBE07A4229A}"/>
                  </a:ext>
                </a:extLst>
              </p:cNvPr>
              <p:cNvSpPr/>
              <p:nvPr/>
            </p:nvSpPr>
            <p:spPr>
              <a:xfrm rot="5400000">
                <a:off x="5589996" y="868249"/>
                <a:ext cx="936102" cy="1161061"/>
              </a:xfrm>
              <a:custGeom>
                <a:avLst/>
                <a:gdLst>
                  <a:gd name="connsiteX0" fmla="*/ 0 w 936102"/>
                  <a:gd name="connsiteY0" fmla="*/ 910233 h 1161061"/>
                  <a:gd name="connsiteX1" fmla="*/ 0 w 936102"/>
                  <a:gd name="connsiteY1" fmla="*/ 468051 h 1161061"/>
                  <a:gd name="connsiteX2" fmla="*/ 468051 w 936102"/>
                  <a:gd name="connsiteY2" fmla="*/ 0 h 1161061"/>
                  <a:gd name="connsiteX3" fmla="*/ 936102 w 936102"/>
                  <a:gd name="connsiteY3" fmla="*/ 468051 h 1161061"/>
                  <a:gd name="connsiteX4" fmla="*/ 936102 w 936102"/>
                  <a:gd name="connsiteY4" fmla="*/ 1161061 h 1161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6102" h="1161061">
                    <a:moveTo>
                      <a:pt x="0" y="910233"/>
                    </a:moveTo>
                    <a:lnTo>
                      <a:pt x="0" y="468051"/>
                    </a:lnTo>
                    <a:cubicBezTo>
                      <a:pt x="0" y="209554"/>
                      <a:pt x="209554" y="0"/>
                      <a:pt x="468051" y="0"/>
                    </a:cubicBezTo>
                    <a:cubicBezTo>
                      <a:pt x="726548" y="0"/>
                      <a:pt x="936102" y="209554"/>
                      <a:pt x="936102" y="468051"/>
                    </a:cubicBezTo>
                    <a:lnTo>
                      <a:pt x="936102" y="116106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457200"/>
                <a:endParaRPr lang="ko-KR" altLang="en-US" dirty="0">
                  <a:solidFill>
                    <a:prstClr val="black"/>
                  </a:solidFill>
                  <a:latin typeface="Arial"/>
                  <a:ea typeface="맑은 고딕"/>
                </a:endParaRPr>
              </a:p>
            </p:txBody>
          </p:sp>
        </p:grpSp>
        <p:grpSp>
          <p:nvGrpSpPr>
            <p:cNvPr id="5" name="Gruppo 4">
              <a:extLst>
                <a:ext uri="{FF2B5EF4-FFF2-40B4-BE49-F238E27FC236}">
                  <a16:creationId xmlns:a16="http://schemas.microsoft.com/office/drawing/2014/main" id="{5C892CC5-2A9A-264A-B9F7-F6036D482062}"/>
                </a:ext>
              </a:extLst>
            </p:cNvPr>
            <p:cNvGrpSpPr/>
            <p:nvPr/>
          </p:nvGrpSpPr>
          <p:grpSpPr>
            <a:xfrm>
              <a:off x="363206" y="69382"/>
              <a:ext cx="9089373" cy="6812561"/>
              <a:chOff x="363206" y="69382"/>
              <a:chExt cx="9089373" cy="6812561"/>
            </a:xfrm>
          </p:grpSpPr>
          <p:grpSp>
            <p:nvGrpSpPr>
              <p:cNvPr id="13" name="Group 79">
                <a:extLst>
                  <a:ext uri="{FF2B5EF4-FFF2-40B4-BE49-F238E27FC236}">
                    <a16:creationId xmlns:a16="http://schemas.microsoft.com/office/drawing/2014/main" id="{0A8C6E8C-B109-FE4F-A52F-7483F4BA29BB}"/>
                  </a:ext>
                </a:extLst>
              </p:cNvPr>
              <p:cNvGrpSpPr/>
              <p:nvPr/>
            </p:nvGrpSpPr>
            <p:grpSpPr>
              <a:xfrm>
                <a:off x="2956420" y="1925089"/>
                <a:ext cx="6393540" cy="1345434"/>
                <a:chOff x="-362" y="1916328"/>
                <a:chExt cx="6393540" cy="1345434"/>
              </a:xfrm>
              <a:solidFill>
                <a:srgbClr val="EB9E45"/>
              </a:solidFill>
            </p:grpSpPr>
            <p:sp>
              <p:nvSpPr>
                <p:cNvPr id="14" name="Rectangle 38">
                  <a:extLst>
                    <a:ext uri="{FF2B5EF4-FFF2-40B4-BE49-F238E27FC236}">
                      <a16:creationId xmlns:a16="http://schemas.microsoft.com/office/drawing/2014/main" id="{70CC95C0-E505-504E-AA72-4B5AA745C95E}"/>
                    </a:ext>
                  </a:extLst>
                </p:cNvPr>
                <p:cNvSpPr/>
                <p:nvPr/>
              </p:nvSpPr>
              <p:spPr>
                <a:xfrm>
                  <a:off x="-362" y="2325658"/>
                  <a:ext cx="5469895" cy="936104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 defTabSz="457200"/>
                  <a:endParaRPr lang="ko-KR" altLang="en-US">
                    <a:solidFill>
                      <a:prstClr val="black"/>
                    </a:solidFill>
                    <a:latin typeface="Arial"/>
                    <a:ea typeface="맑은 고딕"/>
                  </a:endParaRPr>
                </a:p>
              </p:txBody>
            </p:sp>
            <p:sp>
              <p:nvSpPr>
                <p:cNvPr id="15" name="Freeform: Shape 67">
                  <a:extLst>
                    <a:ext uri="{FF2B5EF4-FFF2-40B4-BE49-F238E27FC236}">
                      <a16:creationId xmlns:a16="http://schemas.microsoft.com/office/drawing/2014/main" id="{5C58F05C-FE66-7D45-A008-387FE11C3AD2}"/>
                    </a:ext>
                  </a:extLst>
                </p:cNvPr>
                <p:cNvSpPr/>
                <p:nvPr/>
              </p:nvSpPr>
              <p:spPr>
                <a:xfrm rot="5400000">
                  <a:off x="5344597" y="1803848"/>
                  <a:ext cx="936102" cy="1161061"/>
                </a:xfrm>
                <a:custGeom>
                  <a:avLst/>
                  <a:gdLst>
                    <a:gd name="connsiteX0" fmla="*/ 0 w 936102"/>
                    <a:gd name="connsiteY0" fmla="*/ 910233 h 1161061"/>
                    <a:gd name="connsiteX1" fmla="*/ 0 w 936102"/>
                    <a:gd name="connsiteY1" fmla="*/ 468051 h 1161061"/>
                    <a:gd name="connsiteX2" fmla="*/ 468051 w 936102"/>
                    <a:gd name="connsiteY2" fmla="*/ 0 h 1161061"/>
                    <a:gd name="connsiteX3" fmla="*/ 936102 w 936102"/>
                    <a:gd name="connsiteY3" fmla="*/ 468051 h 1161061"/>
                    <a:gd name="connsiteX4" fmla="*/ 936102 w 936102"/>
                    <a:gd name="connsiteY4" fmla="*/ 1161061 h 1161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36102" h="1161061">
                      <a:moveTo>
                        <a:pt x="0" y="910233"/>
                      </a:moveTo>
                      <a:lnTo>
                        <a:pt x="0" y="468051"/>
                      </a:lnTo>
                      <a:cubicBezTo>
                        <a:pt x="0" y="209554"/>
                        <a:pt x="209554" y="0"/>
                        <a:pt x="468051" y="0"/>
                      </a:cubicBezTo>
                      <a:cubicBezTo>
                        <a:pt x="726548" y="0"/>
                        <a:pt x="936102" y="209554"/>
                        <a:pt x="936102" y="468051"/>
                      </a:cubicBezTo>
                      <a:lnTo>
                        <a:pt x="936102" y="1161061"/>
                      </a:lnTo>
                      <a:close/>
                    </a:path>
                  </a:pathLst>
                </a:custGeom>
                <a:solidFill>
                  <a:srgbClr val="EB9E4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 defTabSz="457200"/>
                  <a:endParaRPr lang="ko-KR" altLang="en-US" dirty="0">
                    <a:solidFill>
                      <a:prstClr val="black"/>
                    </a:solidFill>
                    <a:latin typeface="Arial"/>
                    <a:ea typeface="맑은 고딕"/>
                  </a:endParaRPr>
                </a:p>
              </p:txBody>
            </p:sp>
          </p:grpSp>
          <p:grpSp>
            <p:nvGrpSpPr>
              <p:cNvPr id="16" name="Group 80">
                <a:extLst>
                  <a:ext uri="{FF2B5EF4-FFF2-40B4-BE49-F238E27FC236}">
                    <a16:creationId xmlns:a16="http://schemas.microsoft.com/office/drawing/2014/main" id="{87438237-9252-5841-9057-26B4B338EE44}"/>
                  </a:ext>
                </a:extLst>
              </p:cNvPr>
              <p:cNvGrpSpPr/>
              <p:nvPr/>
            </p:nvGrpSpPr>
            <p:grpSpPr>
              <a:xfrm>
                <a:off x="2956420" y="2856773"/>
                <a:ext cx="6141858" cy="1347725"/>
                <a:chOff x="0" y="2848677"/>
                <a:chExt cx="6141858" cy="1347725"/>
              </a:xfrm>
              <a:solidFill>
                <a:srgbClr val="FFA945"/>
              </a:solidFill>
            </p:grpSpPr>
            <p:sp>
              <p:nvSpPr>
                <p:cNvPr id="17" name="Rectangle 35">
                  <a:extLst>
                    <a:ext uri="{FF2B5EF4-FFF2-40B4-BE49-F238E27FC236}">
                      <a16:creationId xmlns:a16="http://schemas.microsoft.com/office/drawing/2014/main" id="{0F832DAB-F8D2-F64C-890A-E8D6E4DA0C8F}"/>
                    </a:ext>
                  </a:extLst>
                </p:cNvPr>
                <p:cNvSpPr/>
                <p:nvPr/>
              </p:nvSpPr>
              <p:spPr>
                <a:xfrm>
                  <a:off x="0" y="3260298"/>
                  <a:ext cx="5238467" cy="936104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 defTabSz="457200"/>
                  <a:endParaRPr lang="ko-KR" altLang="en-US">
                    <a:solidFill>
                      <a:prstClr val="black"/>
                    </a:solidFill>
                    <a:latin typeface="Arial"/>
                    <a:ea typeface="맑은 고딕"/>
                  </a:endParaRPr>
                </a:p>
              </p:txBody>
            </p:sp>
            <p:sp>
              <p:nvSpPr>
                <p:cNvPr id="18" name="Freeform: Shape 68">
                  <a:extLst>
                    <a:ext uri="{FF2B5EF4-FFF2-40B4-BE49-F238E27FC236}">
                      <a16:creationId xmlns:a16="http://schemas.microsoft.com/office/drawing/2014/main" id="{0A6EE4E6-B1CD-4D41-91B8-2308FC627563}"/>
                    </a:ext>
                  </a:extLst>
                </p:cNvPr>
                <p:cNvSpPr/>
                <p:nvPr/>
              </p:nvSpPr>
              <p:spPr>
                <a:xfrm rot="5400000">
                  <a:off x="5093277" y="2736197"/>
                  <a:ext cx="936102" cy="1161061"/>
                </a:xfrm>
                <a:custGeom>
                  <a:avLst/>
                  <a:gdLst>
                    <a:gd name="connsiteX0" fmla="*/ 0 w 936102"/>
                    <a:gd name="connsiteY0" fmla="*/ 910233 h 1161061"/>
                    <a:gd name="connsiteX1" fmla="*/ 0 w 936102"/>
                    <a:gd name="connsiteY1" fmla="*/ 468051 h 1161061"/>
                    <a:gd name="connsiteX2" fmla="*/ 468051 w 936102"/>
                    <a:gd name="connsiteY2" fmla="*/ 0 h 1161061"/>
                    <a:gd name="connsiteX3" fmla="*/ 936102 w 936102"/>
                    <a:gd name="connsiteY3" fmla="*/ 468051 h 1161061"/>
                    <a:gd name="connsiteX4" fmla="*/ 936102 w 936102"/>
                    <a:gd name="connsiteY4" fmla="*/ 1161061 h 1161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36102" h="1161061">
                      <a:moveTo>
                        <a:pt x="0" y="910233"/>
                      </a:moveTo>
                      <a:lnTo>
                        <a:pt x="0" y="468051"/>
                      </a:lnTo>
                      <a:cubicBezTo>
                        <a:pt x="0" y="209554"/>
                        <a:pt x="209554" y="0"/>
                        <a:pt x="468051" y="0"/>
                      </a:cubicBezTo>
                      <a:cubicBezTo>
                        <a:pt x="726548" y="0"/>
                        <a:pt x="936102" y="209554"/>
                        <a:pt x="936102" y="468051"/>
                      </a:cubicBezTo>
                      <a:lnTo>
                        <a:pt x="936102" y="116106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 defTabSz="457200"/>
                  <a:endParaRPr lang="ko-KR" altLang="en-US">
                    <a:solidFill>
                      <a:prstClr val="black"/>
                    </a:solidFill>
                    <a:latin typeface="Arial"/>
                    <a:ea typeface="맑은 고딕"/>
                  </a:endParaRPr>
                </a:p>
              </p:txBody>
            </p:sp>
          </p:grpSp>
          <p:grpSp>
            <p:nvGrpSpPr>
              <p:cNvPr id="20" name="Group 81">
                <a:extLst>
                  <a:ext uri="{FF2B5EF4-FFF2-40B4-BE49-F238E27FC236}">
                    <a16:creationId xmlns:a16="http://schemas.microsoft.com/office/drawing/2014/main" id="{EBE37328-5BC8-3D4C-B562-57F13C476D1C}"/>
                  </a:ext>
                </a:extLst>
              </p:cNvPr>
              <p:cNvGrpSpPr/>
              <p:nvPr/>
            </p:nvGrpSpPr>
            <p:grpSpPr>
              <a:xfrm>
                <a:off x="2956421" y="3790746"/>
                <a:ext cx="5891813" cy="1344348"/>
                <a:chOff x="0" y="3782651"/>
                <a:chExt cx="5891813" cy="1344348"/>
              </a:xfrm>
              <a:solidFill>
                <a:srgbClr val="FFA133"/>
              </a:solidFill>
            </p:grpSpPr>
            <p:sp>
              <p:nvSpPr>
                <p:cNvPr id="22" name="Rectangle 32">
                  <a:extLst>
                    <a:ext uri="{FF2B5EF4-FFF2-40B4-BE49-F238E27FC236}">
                      <a16:creationId xmlns:a16="http://schemas.microsoft.com/office/drawing/2014/main" id="{F90E27E3-6DDE-BA44-87AA-710CA4F012BF}"/>
                    </a:ext>
                  </a:extLst>
                </p:cNvPr>
                <p:cNvSpPr/>
                <p:nvPr/>
              </p:nvSpPr>
              <p:spPr>
                <a:xfrm>
                  <a:off x="0" y="4190895"/>
                  <a:ext cx="4974447" cy="936104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 defTabSz="457200"/>
                  <a:endParaRPr lang="ko-KR" altLang="en-US">
                    <a:solidFill>
                      <a:prstClr val="black"/>
                    </a:solidFill>
                    <a:latin typeface="Arial"/>
                    <a:ea typeface="맑은 고딕"/>
                  </a:endParaRPr>
                </a:p>
              </p:txBody>
            </p:sp>
            <p:sp>
              <p:nvSpPr>
                <p:cNvPr id="24" name="Freeform: Shape 69">
                  <a:extLst>
                    <a:ext uri="{FF2B5EF4-FFF2-40B4-BE49-F238E27FC236}">
                      <a16:creationId xmlns:a16="http://schemas.microsoft.com/office/drawing/2014/main" id="{F2E41D49-104B-0B4D-820A-DFF9CCF64044}"/>
                    </a:ext>
                  </a:extLst>
                </p:cNvPr>
                <p:cNvSpPr/>
                <p:nvPr/>
              </p:nvSpPr>
              <p:spPr>
                <a:xfrm rot="5400000">
                  <a:off x="4843232" y="3670171"/>
                  <a:ext cx="936102" cy="1161061"/>
                </a:xfrm>
                <a:custGeom>
                  <a:avLst/>
                  <a:gdLst>
                    <a:gd name="connsiteX0" fmla="*/ 0 w 936102"/>
                    <a:gd name="connsiteY0" fmla="*/ 910233 h 1161061"/>
                    <a:gd name="connsiteX1" fmla="*/ 0 w 936102"/>
                    <a:gd name="connsiteY1" fmla="*/ 468051 h 1161061"/>
                    <a:gd name="connsiteX2" fmla="*/ 468051 w 936102"/>
                    <a:gd name="connsiteY2" fmla="*/ 0 h 1161061"/>
                    <a:gd name="connsiteX3" fmla="*/ 936102 w 936102"/>
                    <a:gd name="connsiteY3" fmla="*/ 468051 h 1161061"/>
                    <a:gd name="connsiteX4" fmla="*/ 936102 w 936102"/>
                    <a:gd name="connsiteY4" fmla="*/ 1161061 h 1161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36102" h="1161061">
                      <a:moveTo>
                        <a:pt x="0" y="910233"/>
                      </a:moveTo>
                      <a:lnTo>
                        <a:pt x="0" y="468051"/>
                      </a:lnTo>
                      <a:cubicBezTo>
                        <a:pt x="0" y="209554"/>
                        <a:pt x="209554" y="0"/>
                        <a:pt x="468051" y="0"/>
                      </a:cubicBezTo>
                      <a:cubicBezTo>
                        <a:pt x="726548" y="0"/>
                        <a:pt x="936102" y="209554"/>
                        <a:pt x="936102" y="468051"/>
                      </a:cubicBezTo>
                      <a:lnTo>
                        <a:pt x="936102" y="116106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 defTabSz="457200"/>
                  <a:endParaRPr lang="ko-KR" altLang="en-US">
                    <a:solidFill>
                      <a:prstClr val="black"/>
                    </a:solidFill>
                    <a:latin typeface="Arial"/>
                    <a:ea typeface="맑은 고딕"/>
                  </a:endParaRPr>
                </a:p>
              </p:txBody>
            </p:sp>
          </p:grpSp>
          <p:grpSp>
            <p:nvGrpSpPr>
              <p:cNvPr id="25" name="Group 85">
                <a:extLst>
                  <a:ext uri="{FF2B5EF4-FFF2-40B4-BE49-F238E27FC236}">
                    <a16:creationId xmlns:a16="http://schemas.microsoft.com/office/drawing/2014/main" id="{A06F5414-14E5-E94D-87F4-742BBBA5B33F}"/>
                  </a:ext>
                </a:extLst>
              </p:cNvPr>
              <p:cNvGrpSpPr/>
              <p:nvPr/>
            </p:nvGrpSpPr>
            <p:grpSpPr>
              <a:xfrm>
                <a:off x="2956420" y="4724721"/>
                <a:ext cx="5641016" cy="1342763"/>
                <a:chOff x="0" y="4716625"/>
                <a:chExt cx="5641016" cy="1342763"/>
              </a:xfrm>
              <a:solidFill>
                <a:srgbClr val="FF9B26"/>
              </a:solidFill>
            </p:grpSpPr>
            <p:sp>
              <p:nvSpPr>
                <p:cNvPr id="26" name="Freeform: Shape 83">
                  <a:extLst>
                    <a:ext uri="{FF2B5EF4-FFF2-40B4-BE49-F238E27FC236}">
                      <a16:creationId xmlns:a16="http://schemas.microsoft.com/office/drawing/2014/main" id="{86B09C39-6F82-E04D-B3C3-DA08B7EF1F8B}"/>
                    </a:ext>
                  </a:extLst>
                </p:cNvPr>
                <p:cNvSpPr/>
                <p:nvPr/>
              </p:nvSpPr>
              <p:spPr>
                <a:xfrm>
                  <a:off x="0" y="5123284"/>
                  <a:ext cx="4622351" cy="936104"/>
                </a:xfrm>
                <a:custGeom>
                  <a:avLst/>
                  <a:gdLst>
                    <a:gd name="connsiteX0" fmla="*/ 0 w 4622351"/>
                    <a:gd name="connsiteY0" fmla="*/ 0 h 936104"/>
                    <a:gd name="connsiteX1" fmla="*/ 4622351 w 4622351"/>
                    <a:gd name="connsiteY1" fmla="*/ 0 h 936104"/>
                    <a:gd name="connsiteX2" fmla="*/ 4371523 w 4622351"/>
                    <a:gd name="connsiteY2" fmla="*/ 936104 h 936104"/>
                    <a:gd name="connsiteX3" fmla="*/ 0 w 4622351"/>
                    <a:gd name="connsiteY3" fmla="*/ 936104 h 936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622351" h="936104">
                      <a:moveTo>
                        <a:pt x="0" y="0"/>
                      </a:moveTo>
                      <a:lnTo>
                        <a:pt x="4622351" y="0"/>
                      </a:lnTo>
                      <a:lnTo>
                        <a:pt x="4371523" y="936104"/>
                      </a:lnTo>
                      <a:lnTo>
                        <a:pt x="0" y="93610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 defTabSz="457200"/>
                  <a:endParaRPr lang="ko-KR" altLang="en-US">
                    <a:solidFill>
                      <a:prstClr val="black"/>
                    </a:solidFill>
                    <a:latin typeface="Arial"/>
                    <a:ea typeface="맑은 고딕"/>
                  </a:endParaRPr>
                </a:p>
              </p:txBody>
            </p:sp>
            <p:sp>
              <p:nvSpPr>
                <p:cNvPr id="27" name="Freeform: Shape 70">
                  <a:extLst>
                    <a:ext uri="{FF2B5EF4-FFF2-40B4-BE49-F238E27FC236}">
                      <a16:creationId xmlns:a16="http://schemas.microsoft.com/office/drawing/2014/main" id="{5B373AAD-F225-7146-87CD-E79A02866A0D}"/>
                    </a:ext>
                  </a:extLst>
                </p:cNvPr>
                <p:cNvSpPr/>
                <p:nvPr/>
              </p:nvSpPr>
              <p:spPr>
                <a:xfrm rot="5400000">
                  <a:off x="4592435" y="4604145"/>
                  <a:ext cx="936102" cy="1161061"/>
                </a:xfrm>
                <a:custGeom>
                  <a:avLst/>
                  <a:gdLst>
                    <a:gd name="connsiteX0" fmla="*/ 0 w 936102"/>
                    <a:gd name="connsiteY0" fmla="*/ 910233 h 1161061"/>
                    <a:gd name="connsiteX1" fmla="*/ 0 w 936102"/>
                    <a:gd name="connsiteY1" fmla="*/ 468051 h 1161061"/>
                    <a:gd name="connsiteX2" fmla="*/ 468051 w 936102"/>
                    <a:gd name="connsiteY2" fmla="*/ 0 h 1161061"/>
                    <a:gd name="connsiteX3" fmla="*/ 936102 w 936102"/>
                    <a:gd name="connsiteY3" fmla="*/ 468051 h 1161061"/>
                    <a:gd name="connsiteX4" fmla="*/ 936102 w 936102"/>
                    <a:gd name="connsiteY4" fmla="*/ 1161061 h 1161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36102" h="1161061">
                      <a:moveTo>
                        <a:pt x="0" y="910233"/>
                      </a:moveTo>
                      <a:lnTo>
                        <a:pt x="0" y="468051"/>
                      </a:lnTo>
                      <a:cubicBezTo>
                        <a:pt x="0" y="209554"/>
                        <a:pt x="209554" y="0"/>
                        <a:pt x="468051" y="0"/>
                      </a:cubicBezTo>
                      <a:cubicBezTo>
                        <a:pt x="726548" y="0"/>
                        <a:pt x="936102" y="209554"/>
                        <a:pt x="936102" y="468051"/>
                      </a:cubicBezTo>
                      <a:lnTo>
                        <a:pt x="936102" y="116106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 defTabSz="457200"/>
                  <a:endParaRPr lang="ko-KR" altLang="en-US" dirty="0">
                    <a:solidFill>
                      <a:prstClr val="black"/>
                    </a:solidFill>
                    <a:latin typeface="Arial"/>
                    <a:ea typeface="맑은 고딕"/>
                  </a:endParaRPr>
                </a:p>
              </p:txBody>
            </p:sp>
          </p:grpSp>
          <p:sp>
            <p:nvSpPr>
              <p:cNvPr id="29" name="TextBox 43">
                <a:extLst>
                  <a:ext uri="{FF2B5EF4-FFF2-40B4-BE49-F238E27FC236}">
                    <a16:creationId xmlns:a16="http://schemas.microsoft.com/office/drawing/2014/main" id="{73F2795D-A6D7-FD44-9515-DB6E035234FF}"/>
                  </a:ext>
                </a:extLst>
              </p:cNvPr>
              <p:cNvSpPr txBox="1"/>
              <p:nvPr/>
            </p:nvSpPr>
            <p:spPr>
              <a:xfrm>
                <a:off x="651936" y="1727846"/>
                <a:ext cx="7232132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>
                <a:defPPr>
                  <a:defRPr lang="en-US"/>
                </a:defPPr>
                <a:lvl1pPr algn="ctr">
                  <a:defRPr sz="320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defRPr>
                </a:lvl1pPr>
              </a:lstStyle>
              <a:p>
                <a:pPr algn="l"/>
                <a:r>
                  <a:rPr lang="it-IT" sz="2400" dirty="0">
                    <a:solidFill>
                      <a:schemeClr val="bg1"/>
                    </a:solidFill>
                    <a:latin typeface="Avenir Light" panose="020B0402020203020204" pitchFamily="34" charset="77"/>
                  </a:rPr>
                  <a:t>Progettazione dell’interfaccia grafica in SwiftUI</a:t>
                </a:r>
              </a:p>
            </p:txBody>
          </p:sp>
          <p:sp>
            <p:nvSpPr>
              <p:cNvPr id="31" name="Rectangle 84">
                <a:extLst>
                  <a:ext uri="{FF2B5EF4-FFF2-40B4-BE49-F238E27FC236}">
                    <a16:creationId xmlns:a16="http://schemas.microsoft.com/office/drawing/2014/main" id="{B96698DC-4733-4242-A8A8-E42DDF7FC2C0}"/>
                  </a:ext>
                </a:extLst>
              </p:cNvPr>
              <p:cNvSpPr/>
              <p:nvPr/>
            </p:nvSpPr>
            <p:spPr>
              <a:xfrm rot="17100000">
                <a:off x="4250091" y="3119727"/>
                <a:ext cx="6812561" cy="71187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457200"/>
                <a:endParaRPr lang="ko-KR" altLang="en-US" dirty="0">
                  <a:solidFill>
                    <a:prstClr val="black"/>
                  </a:solidFill>
                  <a:latin typeface="Arial"/>
                  <a:ea typeface="맑은 고딕"/>
                </a:endParaRPr>
              </a:p>
            </p:txBody>
          </p:sp>
          <p:sp>
            <p:nvSpPr>
              <p:cNvPr id="33" name="TextBox 86">
                <a:extLst>
                  <a:ext uri="{FF2B5EF4-FFF2-40B4-BE49-F238E27FC236}">
                    <a16:creationId xmlns:a16="http://schemas.microsoft.com/office/drawing/2014/main" id="{AE678C85-50B0-AE4A-8FD7-81D55A2D951F}"/>
                  </a:ext>
                </a:extLst>
              </p:cNvPr>
              <p:cNvSpPr txBox="1"/>
              <p:nvPr/>
            </p:nvSpPr>
            <p:spPr>
              <a:xfrm>
                <a:off x="8667314" y="1263115"/>
                <a:ext cx="736458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>
                <a:defPPr>
                  <a:defRPr lang="en-US"/>
                </a:defPPr>
                <a:lvl1pPr algn="ctr">
                  <a:defRPr sz="320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defRPr>
                </a:lvl1pPr>
              </a:lstStyle>
              <a:p>
                <a:pPr defTabSz="457200"/>
                <a:r>
                  <a:rPr lang="en-US" altLang="ko-KR" sz="2400" dirty="0">
                    <a:solidFill>
                      <a:schemeClr val="bg1"/>
                    </a:solidFill>
                    <a:latin typeface="Avenir Light" panose="020B0402020203020204" pitchFamily="34" charset="77"/>
                    <a:ea typeface="맑은 고딕" panose="020B0503020000020004" pitchFamily="50" charset="-127"/>
                    <a:cs typeface="Arial" panose="020B0604020202020204" pitchFamily="34" charset="0"/>
                  </a:rPr>
                  <a:t>1</a:t>
                </a:r>
                <a:endParaRPr lang="ko-KR" altLang="en-US" sz="2400" dirty="0">
                  <a:solidFill>
                    <a:schemeClr val="bg1"/>
                  </a:solidFill>
                  <a:latin typeface="Avenir Light" panose="020B0402020203020204" pitchFamily="34" charset="77"/>
                  <a:ea typeface="맑은 고딕" panose="020B0503020000020004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34" name="TextBox 87">
                <a:extLst>
                  <a:ext uri="{FF2B5EF4-FFF2-40B4-BE49-F238E27FC236}">
                    <a16:creationId xmlns:a16="http://schemas.microsoft.com/office/drawing/2014/main" id="{AA9AA336-8EDF-5D44-A0BF-5DB0CAD84334}"/>
                  </a:ext>
                </a:extLst>
              </p:cNvPr>
              <p:cNvSpPr txBox="1"/>
              <p:nvPr/>
            </p:nvSpPr>
            <p:spPr>
              <a:xfrm>
                <a:off x="8413361" y="2196726"/>
                <a:ext cx="736458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>
                <a:defPPr>
                  <a:defRPr lang="en-US"/>
                </a:defPPr>
                <a:lvl1pPr algn="ctr">
                  <a:defRPr sz="320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defRPr>
                </a:lvl1pPr>
              </a:lstStyle>
              <a:p>
                <a:pPr defTabSz="457200"/>
                <a:r>
                  <a:rPr lang="en-US" altLang="ko-KR" sz="2400" dirty="0">
                    <a:solidFill>
                      <a:prstClr val="white"/>
                    </a:solidFill>
                    <a:latin typeface="Avenir Light" panose="020B0402020203020204" pitchFamily="34" charset="77"/>
                    <a:ea typeface="맑은 고딕" panose="020B0503020000020004" pitchFamily="50" charset="-127"/>
                    <a:cs typeface="Arial" panose="020B0604020202020204" pitchFamily="34" charset="0"/>
                  </a:rPr>
                  <a:t>2</a:t>
                </a:r>
                <a:endParaRPr lang="ko-KR" altLang="en-US" sz="2400" dirty="0">
                  <a:solidFill>
                    <a:prstClr val="white"/>
                  </a:solidFill>
                  <a:latin typeface="Avenir Light" panose="020B0402020203020204" pitchFamily="34" charset="77"/>
                  <a:ea typeface="맑은 고딕" panose="020B0503020000020004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35" name="TextBox 88">
                <a:extLst>
                  <a:ext uri="{FF2B5EF4-FFF2-40B4-BE49-F238E27FC236}">
                    <a16:creationId xmlns:a16="http://schemas.microsoft.com/office/drawing/2014/main" id="{54046434-EC42-8540-90E8-F1A1C8BCCE53}"/>
                  </a:ext>
                </a:extLst>
              </p:cNvPr>
              <p:cNvSpPr txBox="1"/>
              <p:nvPr/>
            </p:nvSpPr>
            <p:spPr>
              <a:xfrm>
                <a:off x="8159409" y="3130337"/>
                <a:ext cx="736458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>
                <a:defPPr>
                  <a:defRPr lang="en-US"/>
                </a:defPPr>
                <a:lvl1pPr algn="ctr">
                  <a:defRPr sz="320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defRPr>
                </a:lvl1pPr>
              </a:lstStyle>
              <a:p>
                <a:pPr defTabSz="457200"/>
                <a:r>
                  <a:rPr lang="it-IT" altLang="ko-KR" sz="2400" dirty="0">
                    <a:solidFill>
                      <a:prstClr val="white"/>
                    </a:solidFill>
                    <a:latin typeface="Avenir Light" panose="020B0402020203020204" pitchFamily="34" charset="77"/>
                    <a:ea typeface="맑은 고딕" panose="020B0503020000020004" pitchFamily="50" charset="-127"/>
                    <a:cs typeface="Arial" panose="020B0604020202020204" pitchFamily="34" charset="0"/>
                  </a:rPr>
                  <a:t>3</a:t>
                </a:r>
                <a:endParaRPr lang="ko-KR" altLang="en-US" sz="2400" dirty="0">
                  <a:solidFill>
                    <a:prstClr val="white"/>
                  </a:solidFill>
                  <a:latin typeface="Avenir Light" panose="020B0402020203020204" pitchFamily="34" charset="77"/>
                  <a:ea typeface="맑은 고딕" panose="020B0503020000020004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36" name="TextBox 89">
                <a:extLst>
                  <a:ext uri="{FF2B5EF4-FFF2-40B4-BE49-F238E27FC236}">
                    <a16:creationId xmlns:a16="http://schemas.microsoft.com/office/drawing/2014/main" id="{B07A54D2-91FB-FC41-BC3A-04D572682BCC}"/>
                  </a:ext>
                </a:extLst>
              </p:cNvPr>
              <p:cNvSpPr txBox="1"/>
              <p:nvPr/>
            </p:nvSpPr>
            <p:spPr>
              <a:xfrm>
                <a:off x="7905457" y="4063948"/>
                <a:ext cx="736458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>
                <a:defPPr>
                  <a:defRPr lang="en-US"/>
                </a:defPPr>
                <a:lvl1pPr algn="ctr">
                  <a:defRPr sz="320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defRPr>
                </a:lvl1pPr>
              </a:lstStyle>
              <a:p>
                <a:pPr defTabSz="457200"/>
                <a:r>
                  <a:rPr lang="en-US" altLang="ko-KR" sz="2400" dirty="0">
                    <a:solidFill>
                      <a:schemeClr val="bg1"/>
                    </a:solidFill>
                    <a:latin typeface="Avenir Light" panose="020B0402020203020204" pitchFamily="34" charset="77"/>
                    <a:ea typeface="맑은 고딕" panose="020B0503020000020004" pitchFamily="50" charset="-127"/>
                    <a:cs typeface="Arial" panose="020B0604020202020204" pitchFamily="34" charset="0"/>
                  </a:rPr>
                  <a:t>4</a:t>
                </a:r>
                <a:endParaRPr lang="ko-KR" altLang="en-US" sz="2400" dirty="0">
                  <a:solidFill>
                    <a:schemeClr val="bg1"/>
                  </a:solidFill>
                  <a:latin typeface="Avenir Light" panose="020B0402020203020204" pitchFamily="34" charset="77"/>
                  <a:ea typeface="맑은 고딕" panose="020B0503020000020004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37" name="TextBox 90">
                <a:extLst>
                  <a:ext uri="{FF2B5EF4-FFF2-40B4-BE49-F238E27FC236}">
                    <a16:creationId xmlns:a16="http://schemas.microsoft.com/office/drawing/2014/main" id="{3DA7422A-F03D-A748-8B21-CEA118B6231A}"/>
                  </a:ext>
                </a:extLst>
              </p:cNvPr>
              <p:cNvSpPr txBox="1"/>
              <p:nvPr/>
            </p:nvSpPr>
            <p:spPr>
              <a:xfrm>
                <a:off x="7651505" y="4997558"/>
                <a:ext cx="736458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>
                <a:defPPr>
                  <a:defRPr lang="en-US"/>
                </a:defPPr>
                <a:lvl1pPr algn="ctr">
                  <a:defRPr sz="320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defRPr>
                </a:lvl1pPr>
              </a:lstStyle>
              <a:p>
                <a:pPr defTabSz="457200"/>
                <a:r>
                  <a:rPr lang="en-US" altLang="ko-KR" sz="2400" dirty="0">
                    <a:solidFill>
                      <a:prstClr val="white"/>
                    </a:solidFill>
                    <a:latin typeface="Avenir Light" panose="020B0402020203020204" pitchFamily="34" charset="77"/>
                    <a:ea typeface="맑은 고딕" panose="020B0503020000020004" pitchFamily="50" charset="-127"/>
                    <a:cs typeface="Arial" panose="020B0604020202020204" pitchFamily="34" charset="0"/>
                  </a:rPr>
                  <a:t>5</a:t>
                </a:r>
              </a:p>
            </p:txBody>
          </p:sp>
          <p:sp>
            <p:nvSpPr>
              <p:cNvPr id="45" name="TextBox 43">
                <a:extLst>
                  <a:ext uri="{FF2B5EF4-FFF2-40B4-BE49-F238E27FC236}">
                    <a16:creationId xmlns:a16="http://schemas.microsoft.com/office/drawing/2014/main" id="{59BEF636-3AFA-AB4D-BB98-CCDB252A78B2}"/>
                  </a:ext>
                </a:extLst>
              </p:cNvPr>
              <p:cNvSpPr txBox="1"/>
              <p:nvPr/>
            </p:nvSpPr>
            <p:spPr>
              <a:xfrm>
                <a:off x="657720" y="2398091"/>
                <a:ext cx="7232132" cy="738664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>
                <a:defPPr>
                  <a:defRPr lang="en-US"/>
                </a:defPPr>
                <a:lvl1pPr algn="ctr">
                  <a:defRPr sz="320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defRPr>
                </a:lvl1pPr>
              </a:lstStyle>
              <a:p>
                <a:pPr algn="l"/>
                <a:r>
                  <a:rPr lang="it-IT" sz="2400" dirty="0">
                    <a:solidFill>
                      <a:schemeClr val="bg1"/>
                    </a:solidFill>
                    <a:latin typeface="Avenir Light" panose="020B0402020203020204" pitchFamily="34" charset="77"/>
                  </a:rPr>
                  <a:t>Implementazione della logica di interazione </a:t>
                </a:r>
              </a:p>
              <a:p>
                <a:pPr algn="l"/>
                <a:r>
                  <a:rPr lang="it-IT" sz="2400" dirty="0">
                    <a:solidFill>
                      <a:schemeClr val="bg1"/>
                    </a:solidFill>
                    <a:latin typeface="Avenir Light" panose="020B0402020203020204" pitchFamily="34" charset="77"/>
                  </a:rPr>
                  <a:t>con il back-end</a:t>
                </a:r>
              </a:p>
            </p:txBody>
          </p:sp>
          <p:sp>
            <p:nvSpPr>
              <p:cNvPr id="46" name="TextBox 43">
                <a:extLst>
                  <a:ext uri="{FF2B5EF4-FFF2-40B4-BE49-F238E27FC236}">
                    <a16:creationId xmlns:a16="http://schemas.microsoft.com/office/drawing/2014/main" id="{67C6D915-5A02-134C-A6CC-03DBA44CE544}"/>
                  </a:ext>
                </a:extLst>
              </p:cNvPr>
              <p:cNvSpPr txBox="1"/>
              <p:nvPr/>
            </p:nvSpPr>
            <p:spPr>
              <a:xfrm>
                <a:off x="662894" y="3569547"/>
                <a:ext cx="7232132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>
                <a:defPPr>
                  <a:defRPr lang="en-US"/>
                </a:defPPr>
                <a:lvl1pPr algn="ctr">
                  <a:defRPr sz="320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defRPr>
                </a:lvl1pPr>
              </a:lstStyle>
              <a:p>
                <a:pPr algn="l"/>
                <a:r>
                  <a:rPr lang="it-IT" sz="2400" dirty="0">
                    <a:solidFill>
                      <a:schemeClr val="bg1"/>
                    </a:solidFill>
                    <a:latin typeface="Avenir Light" panose="020B0402020203020204" pitchFamily="34" charset="77"/>
                  </a:rPr>
                  <a:t>Implementazione servizio di sicurezza</a:t>
                </a:r>
              </a:p>
            </p:txBody>
          </p:sp>
          <p:sp>
            <p:nvSpPr>
              <p:cNvPr id="47" name="TextBox 43">
                <a:extLst>
                  <a:ext uri="{FF2B5EF4-FFF2-40B4-BE49-F238E27FC236}">
                    <a16:creationId xmlns:a16="http://schemas.microsoft.com/office/drawing/2014/main" id="{F3DABC3D-0ECD-6741-9B23-8FA6BA66CA8A}"/>
                  </a:ext>
                </a:extLst>
              </p:cNvPr>
              <p:cNvSpPr txBox="1"/>
              <p:nvPr/>
            </p:nvSpPr>
            <p:spPr>
              <a:xfrm>
                <a:off x="564183" y="4400122"/>
                <a:ext cx="7232132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>
                <a:defPPr>
                  <a:defRPr lang="en-US"/>
                </a:defPPr>
                <a:lvl1pPr algn="ctr">
                  <a:defRPr sz="320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defRPr>
                </a:lvl1pPr>
              </a:lstStyle>
              <a:p>
                <a:pPr algn="l"/>
                <a:r>
                  <a:rPr lang="it-IT" sz="2400" dirty="0">
                    <a:solidFill>
                      <a:schemeClr val="bg1"/>
                    </a:solidFill>
                    <a:latin typeface="Avenir Light" panose="020B0402020203020204" pitchFamily="34" charset="77"/>
                  </a:rPr>
                  <a:t>Implementazione servizio di localizzazione</a:t>
                </a:r>
              </a:p>
            </p:txBody>
          </p:sp>
          <p:sp>
            <p:nvSpPr>
              <p:cNvPr id="48" name="TextBox 43">
                <a:extLst>
                  <a:ext uri="{FF2B5EF4-FFF2-40B4-BE49-F238E27FC236}">
                    <a16:creationId xmlns:a16="http://schemas.microsoft.com/office/drawing/2014/main" id="{6FD10D84-1964-8445-835B-057BE5DFDA04}"/>
                  </a:ext>
                </a:extLst>
              </p:cNvPr>
              <p:cNvSpPr txBox="1"/>
              <p:nvPr/>
            </p:nvSpPr>
            <p:spPr>
              <a:xfrm>
                <a:off x="363206" y="4968631"/>
                <a:ext cx="7232132" cy="738664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>
                <a:defPPr>
                  <a:defRPr lang="en-US"/>
                </a:defPPr>
                <a:lvl1pPr algn="ctr">
                  <a:defRPr sz="320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defRPr>
                </a:lvl1pPr>
              </a:lstStyle>
              <a:p>
                <a:pPr algn="l"/>
                <a:r>
                  <a:rPr lang="it-IT" sz="2400" dirty="0">
                    <a:solidFill>
                      <a:schemeClr val="bg1"/>
                    </a:solidFill>
                    <a:latin typeface="Avenir Light" panose="020B0402020203020204" pitchFamily="34" charset="77"/>
                  </a:rPr>
                  <a:t>Personalizzazione della User Experience e User Interface</a:t>
                </a:r>
              </a:p>
            </p:txBody>
          </p:sp>
          <p:pic>
            <p:nvPicPr>
              <p:cNvPr id="58" name="Elemento grafico 57" descr="Gruppo di uomini">
                <a:extLst>
                  <a:ext uri="{FF2B5EF4-FFF2-40B4-BE49-F238E27FC236}">
                    <a16:creationId xmlns:a16="http://schemas.microsoft.com/office/drawing/2014/main" id="{779E6D2B-94D1-D947-B2C1-7B285F1C9A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8840579" y="4892439"/>
                <a:ext cx="612000" cy="612000"/>
              </a:xfrm>
              <a:prstGeom prst="rect">
                <a:avLst/>
              </a:prstGeom>
            </p:spPr>
          </p:pic>
          <p:sp>
            <p:nvSpPr>
              <p:cNvPr id="61" name="Rettangolo 60">
                <a:extLst>
                  <a:ext uri="{FF2B5EF4-FFF2-40B4-BE49-F238E27FC236}">
                    <a16:creationId xmlns:a16="http://schemas.microsoft.com/office/drawing/2014/main" id="{D019A45D-946E-BD4E-9208-7ED179B04EF2}"/>
                  </a:ext>
                </a:extLst>
              </p:cNvPr>
              <p:cNvSpPr/>
              <p:nvPr/>
            </p:nvSpPr>
            <p:spPr>
              <a:xfrm>
                <a:off x="1847930" y="6119508"/>
                <a:ext cx="1354238" cy="52436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</p:grpSp>
      <p:sp>
        <p:nvSpPr>
          <p:cNvPr id="104" name="Titolo 3">
            <a:extLst>
              <a:ext uri="{FF2B5EF4-FFF2-40B4-BE49-F238E27FC236}">
                <a16:creationId xmlns:a16="http://schemas.microsoft.com/office/drawing/2014/main" id="{16FAB2D5-3113-B246-B72A-0BC6B8DBD3C8}"/>
              </a:ext>
            </a:extLst>
          </p:cNvPr>
          <p:cNvSpPr txBox="1">
            <a:spLocks/>
          </p:cNvSpPr>
          <p:nvPr/>
        </p:nvSpPr>
        <p:spPr>
          <a:xfrm>
            <a:off x="374666" y="145772"/>
            <a:ext cx="10168128" cy="11795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3200" cap="small" dirty="0">
                <a:solidFill>
                  <a:srgbClr val="000000"/>
                </a:solidFill>
                <a:latin typeface="Avenir Next LT Pro Light" panose="020B0304020202020204" pitchFamily="34" charset="77"/>
                <a:cs typeface="Times New Roman" panose="02020603050405020304" pitchFamily="18" charset="0"/>
              </a:rPr>
              <a:t>Contributo personale del candidato</a:t>
            </a:r>
            <a:br>
              <a:rPr lang="it-IT" sz="3200" cap="small" dirty="0">
                <a:solidFill>
                  <a:srgbClr val="000000"/>
                </a:solidFill>
                <a:latin typeface="Avenir Next LT Pro Light" panose="020B0304020202020204" pitchFamily="34" charset="77"/>
                <a:cs typeface="Times New Roman" panose="02020603050405020304" pitchFamily="18" charset="0"/>
              </a:rPr>
            </a:br>
            <a:r>
              <a:rPr lang="it-IT" sz="3200" cap="small" dirty="0">
                <a:solidFill>
                  <a:srgbClr val="000000"/>
                </a:solidFill>
                <a:latin typeface="Avenir Next LT Pro Light" panose="020B0304020202020204" pitchFamily="34" charset="77"/>
                <a:cs typeface="Times New Roman" panose="02020603050405020304" pitchFamily="18" charset="0"/>
              </a:rPr>
              <a:t>alla soluzione del problema</a:t>
            </a:r>
            <a:endParaRPr lang="it-IT" sz="3200" cap="small" dirty="0">
              <a:solidFill>
                <a:srgbClr val="000000"/>
              </a:solidFill>
              <a:latin typeface="Avenir Next LT Pro Light" panose="020B0304020202020204" pitchFamily="34" charset="77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FC14BBC1-A564-FD76-80CF-ECB221FDA0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31250" y="3085677"/>
            <a:ext cx="1407733" cy="875077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548D3B1C-1429-4AF0-ED98-1173003D8C9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9546490" y="1935436"/>
            <a:ext cx="941750" cy="941750"/>
          </a:xfrm>
          <a:prstGeom prst="rect">
            <a:avLst/>
          </a:prstGeom>
        </p:spPr>
      </p:pic>
      <p:pic>
        <p:nvPicPr>
          <p:cNvPr id="49" name="Immagine 48">
            <a:extLst>
              <a:ext uri="{FF2B5EF4-FFF2-40B4-BE49-F238E27FC236}">
                <a16:creationId xmlns:a16="http://schemas.microsoft.com/office/drawing/2014/main" id="{11032A51-DA36-74B1-E68C-DC8352C17D0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9811474" y="977567"/>
            <a:ext cx="842865" cy="842865"/>
          </a:xfrm>
          <a:prstGeom prst="rect">
            <a:avLst/>
          </a:prstGeom>
        </p:spPr>
      </p:pic>
      <p:pic>
        <p:nvPicPr>
          <p:cNvPr id="52" name="Immagine 51">
            <a:extLst>
              <a:ext uri="{FF2B5EF4-FFF2-40B4-BE49-F238E27FC236}">
                <a16:creationId xmlns:a16="http://schemas.microsoft.com/office/drawing/2014/main" id="{20CDE2F2-F670-4C0A-840C-8A631D7B6A9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9238836" y="3983483"/>
            <a:ext cx="404140" cy="624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634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8E2CC403-21CD-41DF-BAC4-329D7FF03C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13AA5FE-3FFC-4725-9ADD-E428544EC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FA70700-3F72-44D4-8175-FEB2B9B23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093C0F6-5741-4C9D-90FF-A25824BFC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921B2E1B-E962-432C-ADA1-2934CE3C5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7653717E-6F8C-43E0-9893-C03AE87D18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5BB14B4-EC3F-47C7-9AF3-B0E017B75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66160" y="391886"/>
            <a:ext cx="402901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olo 3">
            <a:extLst>
              <a:ext uri="{FF2B5EF4-FFF2-40B4-BE49-F238E27FC236}">
                <a16:creationId xmlns:a16="http://schemas.microsoft.com/office/drawing/2014/main" id="{C1A4CC12-6E49-884C-8E71-A4669F769D60}"/>
              </a:ext>
            </a:extLst>
          </p:cNvPr>
          <p:cNvSpPr txBox="1">
            <a:spLocks/>
          </p:cNvSpPr>
          <p:nvPr/>
        </p:nvSpPr>
        <p:spPr>
          <a:xfrm>
            <a:off x="374666" y="145772"/>
            <a:ext cx="10168128" cy="11795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3200" cap="small" dirty="0">
                <a:solidFill>
                  <a:srgbClr val="000000"/>
                </a:solidFill>
                <a:latin typeface="Avenir Next LT Pro Light" panose="020B0304020202020204" pitchFamily="34" charset="77"/>
                <a:ea typeface="+mn-ea"/>
                <a:cs typeface="Times New Roman" panose="02020603050405020304" pitchFamily="18" charset="0"/>
              </a:rPr>
              <a:t>Descrizione dei contenuti </a:t>
            </a:r>
          </a:p>
          <a:p>
            <a:pPr algn="l"/>
            <a:r>
              <a:rPr lang="it-IT" sz="3200" cap="small" dirty="0">
                <a:solidFill>
                  <a:srgbClr val="000000"/>
                </a:solidFill>
                <a:latin typeface="Avenir Next LT Pro Light" panose="020B0304020202020204" pitchFamily="34" charset="77"/>
                <a:ea typeface="+mn-ea"/>
                <a:cs typeface="Times New Roman" panose="02020603050405020304" pitchFamily="18" charset="0"/>
              </a:rPr>
              <a:t>applicativi/sperimentali dell’elaborato</a:t>
            </a:r>
          </a:p>
        </p:txBody>
      </p:sp>
      <p:grpSp>
        <p:nvGrpSpPr>
          <p:cNvPr id="62" name="Gruppo 61">
            <a:extLst>
              <a:ext uri="{FF2B5EF4-FFF2-40B4-BE49-F238E27FC236}">
                <a16:creationId xmlns:a16="http://schemas.microsoft.com/office/drawing/2014/main" id="{8D089BCF-8689-D947-97F1-69A92480DB54}"/>
              </a:ext>
            </a:extLst>
          </p:cNvPr>
          <p:cNvGrpSpPr/>
          <p:nvPr/>
        </p:nvGrpSpPr>
        <p:grpSpPr>
          <a:xfrm>
            <a:off x="1053465" y="1553125"/>
            <a:ext cx="5284534" cy="1105555"/>
            <a:chOff x="1382122" y="1554480"/>
            <a:chExt cx="6572316" cy="1828905"/>
          </a:xfrm>
        </p:grpSpPr>
        <p:sp>
          <p:nvSpPr>
            <p:cNvPr id="63" name="CasellaDiTesto 62">
              <a:extLst>
                <a:ext uri="{FF2B5EF4-FFF2-40B4-BE49-F238E27FC236}">
                  <a16:creationId xmlns:a16="http://schemas.microsoft.com/office/drawing/2014/main" id="{34860C7D-D0BF-D74E-80C0-9D396C580D08}"/>
                </a:ext>
              </a:extLst>
            </p:cNvPr>
            <p:cNvSpPr txBox="1"/>
            <p:nvPr/>
          </p:nvSpPr>
          <p:spPr>
            <a:xfrm>
              <a:off x="1538496" y="1703187"/>
              <a:ext cx="6415942" cy="16801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400" cap="small" dirty="0" err="1">
                  <a:latin typeface="Avenir Light" panose="020B0402020203020204" pitchFamily="34" charset="77"/>
                </a:rPr>
                <a:t>Firebase</a:t>
              </a:r>
              <a:r>
                <a:rPr lang="it-IT" sz="2000" dirty="0">
                  <a:latin typeface="Avenir Light" panose="020B0402020203020204" pitchFamily="34" charset="77"/>
                </a:rPr>
                <a:t>: una soluzione per il software di back-end</a:t>
              </a:r>
              <a:endParaRPr lang="it-IT" sz="2400" dirty="0">
                <a:latin typeface="Avenir Light" panose="020B0402020203020204" pitchFamily="34" charset="77"/>
              </a:endParaRPr>
            </a:p>
            <a:p>
              <a:endParaRPr lang="it-IT" sz="1600" i="1" dirty="0">
                <a:latin typeface="Avenir" panose="02000503020000020003" pitchFamily="2" charset="0"/>
              </a:endParaRPr>
            </a:p>
          </p:txBody>
        </p:sp>
        <p:pic>
          <p:nvPicPr>
            <p:cNvPr id="64" name="Immagine 63" descr="Immagine che contiene tavolo&#10;&#10;Descrizione generata automaticamente">
              <a:extLst>
                <a:ext uri="{FF2B5EF4-FFF2-40B4-BE49-F238E27FC236}">
                  <a16:creationId xmlns:a16="http://schemas.microsoft.com/office/drawing/2014/main" id="{9A804538-CE40-B044-A5B6-9CF9E865B9E0}"/>
                </a:ext>
              </a:extLst>
            </p:cNvPr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82122" y="1554480"/>
              <a:ext cx="71479" cy="1500769"/>
            </a:xfrm>
            <a:prstGeom prst="rect">
              <a:avLst/>
            </a:prstGeom>
          </p:spPr>
        </p:pic>
      </p:grpSp>
      <p:grpSp>
        <p:nvGrpSpPr>
          <p:cNvPr id="74" name="Gruppo 73">
            <a:extLst>
              <a:ext uri="{FF2B5EF4-FFF2-40B4-BE49-F238E27FC236}">
                <a16:creationId xmlns:a16="http://schemas.microsoft.com/office/drawing/2014/main" id="{1B2E88E2-C71D-DA4E-B988-E8B8EE806999}"/>
              </a:ext>
            </a:extLst>
          </p:cNvPr>
          <p:cNvGrpSpPr/>
          <p:nvPr/>
        </p:nvGrpSpPr>
        <p:grpSpPr>
          <a:xfrm>
            <a:off x="991605" y="3211809"/>
            <a:ext cx="5284535" cy="1074777"/>
            <a:chOff x="1382121" y="1554480"/>
            <a:chExt cx="6572317" cy="1777989"/>
          </a:xfrm>
        </p:grpSpPr>
        <p:sp>
          <p:nvSpPr>
            <p:cNvPr id="75" name="CasellaDiTesto 74">
              <a:extLst>
                <a:ext uri="{FF2B5EF4-FFF2-40B4-BE49-F238E27FC236}">
                  <a16:creationId xmlns:a16="http://schemas.microsoft.com/office/drawing/2014/main" id="{43C5E9DE-4567-4D44-9A5E-59A26BE160DD}"/>
                </a:ext>
              </a:extLst>
            </p:cNvPr>
            <p:cNvSpPr txBox="1"/>
            <p:nvPr/>
          </p:nvSpPr>
          <p:spPr>
            <a:xfrm>
              <a:off x="1538496" y="1703187"/>
              <a:ext cx="6415942" cy="1629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400" cap="small" dirty="0">
                  <a:latin typeface="Avenir Light" panose="020B0402020203020204" pitchFamily="34" charset="77"/>
                </a:rPr>
                <a:t>Mappa: </a:t>
              </a:r>
              <a:r>
                <a:rPr lang="it-IT" sz="2000" dirty="0">
                  <a:latin typeface="Avenir Light" panose="020B0402020203020204" pitchFamily="34" charset="77"/>
                </a:rPr>
                <a:t>interfaccia per facilitare la localizzazione dell’abitazione</a:t>
              </a:r>
              <a:endParaRPr lang="it-IT" sz="2400" dirty="0">
                <a:latin typeface="Avenir Light" panose="020B0402020203020204" pitchFamily="34" charset="77"/>
              </a:endParaRPr>
            </a:p>
            <a:p>
              <a:endParaRPr lang="it-IT" sz="1400" i="1" dirty="0">
                <a:latin typeface="Avenir" panose="02000503020000020003" pitchFamily="2" charset="0"/>
              </a:endParaRPr>
            </a:p>
          </p:txBody>
        </p:sp>
        <p:pic>
          <p:nvPicPr>
            <p:cNvPr id="76" name="Immagine 75" descr="Immagine che contiene tavolo&#10;&#10;Descrizione generata automaticamente">
              <a:extLst>
                <a:ext uri="{FF2B5EF4-FFF2-40B4-BE49-F238E27FC236}">
                  <a16:creationId xmlns:a16="http://schemas.microsoft.com/office/drawing/2014/main" id="{A1DDC72F-9BC9-4A48-ACA7-B012A5A761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82121" y="1554480"/>
              <a:ext cx="76935" cy="1500769"/>
            </a:xfrm>
            <a:prstGeom prst="rect">
              <a:avLst/>
            </a:prstGeom>
          </p:spPr>
        </p:pic>
      </p:grpSp>
      <p:grpSp>
        <p:nvGrpSpPr>
          <p:cNvPr id="77" name="Gruppo 76">
            <a:extLst>
              <a:ext uri="{FF2B5EF4-FFF2-40B4-BE49-F238E27FC236}">
                <a16:creationId xmlns:a16="http://schemas.microsoft.com/office/drawing/2014/main" id="{D9BE7FF7-7616-5B4B-B7F5-FB9BA20344DB}"/>
              </a:ext>
            </a:extLst>
          </p:cNvPr>
          <p:cNvGrpSpPr/>
          <p:nvPr/>
        </p:nvGrpSpPr>
        <p:grpSpPr>
          <a:xfrm flipH="1">
            <a:off x="1313549" y="4119009"/>
            <a:ext cx="5252161" cy="1392319"/>
            <a:chOff x="1478795" y="1573370"/>
            <a:chExt cx="6532055" cy="2303295"/>
          </a:xfrm>
        </p:grpSpPr>
        <p:sp>
          <p:nvSpPr>
            <p:cNvPr id="78" name="CasellaDiTesto 77">
              <a:extLst>
                <a:ext uri="{FF2B5EF4-FFF2-40B4-BE49-F238E27FC236}">
                  <a16:creationId xmlns:a16="http://schemas.microsoft.com/office/drawing/2014/main" id="{EB621444-88DD-5045-B4B7-B4AD56E9F571}"/>
                </a:ext>
              </a:extLst>
            </p:cNvPr>
            <p:cNvSpPr txBox="1"/>
            <p:nvPr/>
          </p:nvSpPr>
          <p:spPr>
            <a:xfrm>
              <a:off x="1594907" y="1687317"/>
              <a:ext cx="6415943" cy="21893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it-IT" sz="2400" cap="small" dirty="0">
                  <a:latin typeface="Avenir Light" panose="020B0402020203020204" pitchFamily="34" charset="77"/>
                </a:rPr>
                <a:t>Progettazione UX</a:t>
              </a:r>
              <a:r>
                <a:rPr lang="it-IT" sz="2400" dirty="0">
                  <a:latin typeface="Avenir Light" panose="020B0402020203020204" pitchFamily="34" charset="77"/>
                </a:rPr>
                <a:t>: </a:t>
              </a:r>
              <a:r>
                <a:rPr lang="it-IT" sz="2000" dirty="0">
                  <a:latin typeface="Avenir Light" panose="020B0402020203020204" pitchFamily="34" charset="77"/>
                </a:rPr>
                <a:t>personalizzazione delle sezioni per fornire un’esperienza piacevole all’utente</a:t>
              </a:r>
            </a:p>
            <a:p>
              <a:pPr algn="r"/>
              <a:endParaRPr lang="it-IT" sz="1600" i="1" dirty="0">
                <a:latin typeface="Avenir" panose="02000503020000020003" pitchFamily="2" charset="0"/>
              </a:endParaRPr>
            </a:p>
          </p:txBody>
        </p:sp>
        <p:pic>
          <p:nvPicPr>
            <p:cNvPr id="79" name="Immagine 78" descr="Immagine che contiene tavolo&#10;&#10;Descrizione generata automaticamente">
              <a:extLst>
                <a:ext uri="{FF2B5EF4-FFF2-40B4-BE49-F238E27FC236}">
                  <a16:creationId xmlns:a16="http://schemas.microsoft.com/office/drawing/2014/main" id="{BD06613A-BA0E-BA4C-8096-B9900BE4804E}"/>
                </a:ext>
              </a:extLst>
            </p:cNvPr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78795" y="1573370"/>
              <a:ext cx="71479" cy="1500769"/>
            </a:xfrm>
            <a:prstGeom prst="rect">
              <a:avLst/>
            </a:prstGeom>
          </p:spPr>
        </p:pic>
      </p:grpSp>
      <p:grpSp>
        <p:nvGrpSpPr>
          <p:cNvPr id="5" name="Gruppo 4">
            <a:extLst>
              <a:ext uri="{FF2B5EF4-FFF2-40B4-BE49-F238E27FC236}">
                <a16:creationId xmlns:a16="http://schemas.microsoft.com/office/drawing/2014/main" id="{7AFD3765-8963-C2A4-6FC3-9A2BFFC92501}"/>
              </a:ext>
            </a:extLst>
          </p:cNvPr>
          <p:cNvGrpSpPr/>
          <p:nvPr/>
        </p:nvGrpSpPr>
        <p:grpSpPr>
          <a:xfrm flipH="1">
            <a:off x="1404993" y="2477755"/>
            <a:ext cx="5285638" cy="907201"/>
            <a:chOff x="1391747" y="1562725"/>
            <a:chExt cx="5839030" cy="1600450"/>
          </a:xfrm>
        </p:grpSpPr>
        <p:sp>
          <p:nvSpPr>
            <p:cNvPr id="7" name="CasellaDiTesto 6">
              <a:extLst>
                <a:ext uri="{FF2B5EF4-FFF2-40B4-BE49-F238E27FC236}">
                  <a16:creationId xmlns:a16="http://schemas.microsoft.com/office/drawing/2014/main" id="{DD49B069-3491-17FF-2B14-249DFDD56ABD}"/>
                </a:ext>
              </a:extLst>
            </p:cNvPr>
            <p:cNvSpPr txBox="1"/>
            <p:nvPr/>
          </p:nvSpPr>
          <p:spPr>
            <a:xfrm>
              <a:off x="1695682" y="1562725"/>
              <a:ext cx="5535095" cy="1357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it-IT" sz="2400" cap="small" dirty="0">
                  <a:latin typeface="Avenir Light" panose="020B0402020203020204" pitchFamily="34" charset="77"/>
                </a:rPr>
                <a:t>Database Controller</a:t>
              </a:r>
              <a:r>
                <a:rPr lang="it-IT" sz="2000" dirty="0">
                  <a:latin typeface="Avenir Light" panose="020B0402020203020204" pitchFamily="34" charset="77"/>
                </a:rPr>
                <a:t>: interazione con il database</a:t>
              </a:r>
              <a:endParaRPr lang="it-IT" sz="1600" i="1" dirty="0">
                <a:latin typeface="Avenir" panose="02000503020000020003" pitchFamily="2" charset="0"/>
              </a:endParaRPr>
            </a:p>
          </p:txBody>
        </p:sp>
        <p:pic>
          <p:nvPicPr>
            <p:cNvPr id="8" name="Immagine 7" descr="Immagine che contiene tavolo&#10;&#10;Descrizione generata automaticamente">
              <a:extLst>
                <a:ext uri="{FF2B5EF4-FFF2-40B4-BE49-F238E27FC236}">
                  <a16:creationId xmlns:a16="http://schemas.microsoft.com/office/drawing/2014/main" id="{44F5E547-B2D9-D13E-B760-A05F939690C6}"/>
                </a:ext>
              </a:extLst>
            </p:cNvPr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91747" y="1662407"/>
              <a:ext cx="71478" cy="1500768"/>
            </a:xfrm>
            <a:prstGeom prst="rect">
              <a:avLst/>
            </a:prstGeom>
          </p:spPr>
        </p:pic>
      </p:grpSp>
      <p:grpSp>
        <p:nvGrpSpPr>
          <p:cNvPr id="9" name="Gruppo 8">
            <a:extLst>
              <a:ext uri="{FF2B5EF4-FFF2-40B4-BE49-F238E27FC236}">
                <a16:creationId xmlns:a16="http://schemas.microsoft.com/office/drawing/2014/main" id="{C17A0F37-FBFD-3055-AB6D-1095BA4BFC89}"/>
              </a:ext>
            </a:extLst>
          </p:cNvPr>
          <p:cNvGrpSpPr/>
          <p:nvPr/>
        </p:nvGrpSpPr>
        <p:grpSpPr>
          <a:xfrm>
            <a:off x="946103" y="5250507"/>
            <a:ext cx="5204302" cy="1484069"/>
            <a:chOff x="1135993" y="4674951"/>
            <a:chExt cx="6472532" cy="2455073"/>
          </a:xfrm>
        </p:grpSpPr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E39E249F-5D2F-8B91-9B36-A1DBB7213C2C}"/>
                </a:ext>
              </a:extLst>
            </p:cNvPr>
            <p:cNvSpPr txBox="1"/>
            <p:nvPr/>
          </p:nvSpPr>
          <p:spPr>
            <a:xfrm>
              <a:off x="1192583" y="4889763"/>
              <a:ext cx="6415942" cy="2240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400" cap="small" dirty="0">
                  <a:latin typeface="Avenir Light" panose="020B0402020203020204" pitchFamily="34" charset="77"/>
                </a:rPr>
                <a:t>SERVIZI PER GESTIONE CREDENZIALI: </a:t>
              </a:r>
              <a:r>
                <a:rPr lang="it-IT" sz="2000" dirty="0">
                  <a:latin typeface="Avenir Light" panose="020B0402020203020204" pitchFamily="34" charset="77"/>
                </a:rPr>
                <a:t>interfacce per gestire i vari livelli del servizio di sicurezza</a:t>
              </a:r>
              <a:endParaRPr lang="it-IT" sz="2400" dirty="0">
                <a:latin typeface="Avenir Light" panose="020B0402020203020204" pitchFamily="34" charset="77"/>
              </a:endParaRPr>
            </a:p>
            <a:p>
              <a:endParaRPr lang="it-IT" sz="1400" i="1" dirty="0">
                <a:latin typeface="Avenir" panose="02000503020000020003" pitchFamily="2" charset="0"/>
              </a:endParaRPr>
            </a:p>
          </p:txBody>
        </p:sp>
        <p:pic>
          <p:nvPicPr>
            <p:cNvPr id="11" name="Immagine 10" descr="Immagine che contiene tavolo&#10;&#10;Descrizione generata automaticamente">
              <a:extLst>
                <a:ext uri="{FF2B5EF4-FFF2-40B4-BE49-F238E27FC236}">
                  <a16:creationId xmlns:a16="http://schemas.microsoft.com/office/drawing/2014/main" id="{141B0842-C10C-E777-1F37-055C5FEC81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35993" y="4674951"/>
              <a:ext cx="113178" cy="1500769"/>
            </a:xfrm>
            <a:prstGeom prst="rect">
              <a:avLst/>
            </a:prstGeom>
          </p:spPr>
        </p:pic>
      </p:grpSp>
      <p:pic>
        <p:nvPicPr>
          <p:cNvPr id="2" name="Video App" descr="Video App">
            <a:hlinkClick r:id="" action="ppaction://media"/>
            <a:extLst>
              <a:ext uri="{FF2B5EF4-FFF2-40B4-BE49-F238E27FC236}">
                <a16:creationId xmlns:a16="http://schemas.microsoft.com/office/drawing/2014/main" id="{F2F9BC8A-A574-A244-89B4-10082E67C8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29998" y="556487"/>
            <a:ext cx="2663021" cy="5592734"/>
          </a:xfrm>
          <a:prstGeom prst="rect">
            <a:avLst/>
          </a:prstGeom>
        </p:spPr>
      </p:pic>
      <p:pic>
        <p:nvPicPr>
          <p:cNvPr id="3" name="Video App" descr="Video App">
            <a:hlinkClick r:id="" action="ppaction://media"/>
            <a:extLst>
              <a:ext uri="{FF2B5EF4-FFF2-40B4-BE49-F238E27FC236}">
                <a16:creationId xmlns:a16="http://schemas.microsoft.com/office/drawing/2014/main" id="{41249FEA-FE3B-CEAC-C33E-F3A6106C69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25167" y="556487"/>
            <a:ext cx="2735536" cy="574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552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03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7895A40-19A4-42D6-9D30-DBC1E8002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F429C4-ABC9-46FC-818A-B5429CDE4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270325" y="3369273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EF98E4-3709-4952-8F42-2305CCE34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374475" y="1040470"/>
            <a:ext cx="6858003" cy="47770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10BCCF5-D685-47FF-B675-647EAEB72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6A7DBC8-CF5C-914C-B2EC-7803E58FA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278" y="2723305"/>
            <a:ext cx="9910296" cy="259002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it-IT" sz="7200" kern="1200">
                <a:solidFill>
                  <a:schemeClr val="tx1"/>
                </a:solidFill>
                <a:latin typeface="Avenir Next LT Pro Light" panose="020B0304020202020204" pitchFamily="34" charset="77"/>
                <a:ea typeface="SF Pro Text Thin" pitchFamily="2" charset="0"/>
                <a:cs typeface="SF Pro Text Thin" pitchFamily="2" charset="0"/>
              </a:rPr>
              <a:t>Grazie per l’attenzione</a:t>
            </a:r>
            <a:r>
              <a:rPr lang="it-IT" sz="7200" kern="1200" dirty="0">
                <a:solidFill>
                  <a:schemeClr val="tx1"/>
                </a:solidFill>
                <a:latin typeface="Avenir Next LT Pro Light" panose="020B0304020202020204" pitchFamily="34" charset="77"/>
                <a:ea typeface="SF Pro Text Thin" pitchFamily="2" charset="0"/>
                <a:cs typeface="SF Pro Text Thin" pitchFamily="2" charset="0"/>
              </a:rPr>
              <a:t>!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0EE8A42-107A-4D4C-8D56-BBAE95C7F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524009" y="3366125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1863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Personalizzati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EB9E46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ema di Office">
  <a:themeElements>
    <a:clrScheme name="Personalizzati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EB9E46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1804</TotalTime>
  <Words>213</Words>
  <Application>Microsoft Macintosh PowerPoint</Application>
  <PresentationFormat>Widescreen</PresentationFormat>
  <Paragraphs>37</Paragraphs>
  <Slides>5</Slides>
  <Notes>0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5</vt:i4>
      </vt:variant>
    </vt:vector>
  </HeadingPairs>
  <TitlesOfParts>
    <vt:vector size="15" baseType="lpstr">
      <vt:lpstr>Arial</vt:lpstr>
      <vt:lpstr>Avenir</vt:lpstr>
      <vt:lpstr>Avenir Book</vt:lpstr>
      <vt:lpstr>Avenir Light</vt:lpstr>
      <vt:lpstr>Avenir Next LT Pro Light</vt:lpstr>
      <vt:lpstr>Calibri</vt:lpstr>
      <vt:lpstr>Calibri Light</vt:lpstr>
      <vt:lpstr>SF Pro Text Light</vt:lpstr>
      <vt:lpstr>Tema di Office</vt:lpstr>
      <vt:lpstr>1_Tema di Office</vt:lpstr>
      <vt:lpstr>Monitor4U”: progettazione e sviluppo di un app iOS a supporto della sicurezza domestica. “</vt:lpstr>
      <vt:lpstr>Descrizione del problema affrontato</vt:lpstr>
      <vt:lpstr>Presentazione standard di PowerPoint</vt:lpstr>
      <vt:lpstr>Presentazione standard di PowerPoint</vt:lpstr>
      <vt:lpstr>Grazie per l’attenzione!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BackOn: un’app iOS a supporto del volontariato individuale.  Gestione dell'interazione con il back-end,  push notifications e personalizzazione della UX</dc:title>
  <dc:creator>GIANCARLO SORRENTINO</dc:creator>
  <cp:lastModifiedBy>Beniamino Squitieri</cp:lastModifiedBy>
  <cp:revision>19</cp:revision>
  <dcterms:created xsi:type="dcterms:W3CDTF">2020-07-25T13:45:42Z</dcterms:created>
  <dcterms:modified xsi:type="dcterms:W3CDTF">2022-09-23T17:17:46Z</dcterms:modified>
</cp:coreProperties>
</file>

<file path=docProps/thumbnail.jpeg>
</file>